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295" r:id="rId3"/>
    <p:sldId id="287" r:id="rId4"/>
    <p:sldId id="267" r:id="rId5"/>
    <p:sldId id="297" r:id="rId6"/>
    <p:sldId id="263" r:id="rId7"/>
    <p:sldId id="264" r:id="rId8"/>
    <p:sldId id="298" r:id="rId9"/>
    <p:sldId id="257" r:id="rId10"/>
    <p:sldId id="261" r:id="rId11"/>
    <p:sldId id="281" r:id="rId12"/>
    <p:sldId id="269" r:id="rId13"/>
    <p:sldId id="291" r:id="rId14"/>
    <p:sldId id="292" r:id="rId15"/>
    <p:sldId id="270" r:id="rId16"/>
    <p:sldId id="274" r:id="rId17"/>
    <p:sldId id="289" r:id="rId18"/>
    <p:sldId id="286" r:id="rId19"/>
    <p:sldId id="293" r:id="rId20"/>
    <p:sldId id="275" r:id="rId21"/>
    <p:sldId id="294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1435" y="-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CC2E3-2B16-4FAD-82E1-8372D5F803B3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AA239-D77E-495A-8DA1-C037575997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43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EF7E2-8B73-4A65-9D06-F450682BBB7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88A64-AA8A-4429-8D13-454AF2A14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9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88A64-AA8A-4429-8D13-454AF2A145A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3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741B-013D-4E51-92D3-EBE4ED2F0D45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24B-9D8A-462C-86FA-EE92531E8E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51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741B-013D-4E51-92D3-EBE4ED2F0D45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24B-9D8A-462C-86FA-EE92531E8E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98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741B-013D-4E51-92D3-EBE4ED2F0D45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24B-9D8A-462C-86FA-EE92531E8E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1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741B-013D-4E51-92D3-EBE4ED2F0D45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24B-9D8A-462C-86FA-EE92531E8E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88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741B-013D-4E51-92D3-EBE4ED2F0D45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24B-9D8A-462C-86FA-EE92531E8E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72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741B-013D-4E51-92D3-EBE4ED2F0D45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24B-9D8A-462C-86FA-EE92531E8E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99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741B-013D-4E51-92D3-EBE4ED2F0D45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24B-9D8A-462C-86FA-EE92531E8E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21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741B-013D-4E51-92D3-EBE4ED2F0D45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24B-9D8A-462C-86FA-EE92531E8E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741B-013D-4E51-92D3-EBE4ED2F0D45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24B-9D8A-462C-86FA-EE92531E8E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67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741B-013D-4E51-92D3-EBE4ED2F0D45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24B-9D8A-462C-86FA-EE92531E8E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55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741B-013D-4E51-92D3-EBE4ED2F0D45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24B-9D8A-462C-86FA-EE92531E8E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1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E741B-013D-4E51-92D3-EBE4ED2F0D45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AA24B-9D8A-462C-86FA-EE92531E8E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34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784976" cy="18722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 подготовке  первичной аккредитации выпускников 2017г.  по специальности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«Педиатрия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05064"/>
            <a:ext cx="8568952" cy="14150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А.А. Баранов, Л.М. Рошаль, Н.В. Полунина, 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Л.С.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Намазова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-Баранова, Е.И. Алексеева,  Г.Н. Буслаева, Е.Г. Чистякова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33" y="-27384"/>
            <a:ext cx="1330771" cy="141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" y="-27384"/>
            <a:ext cx="1305894" cy="141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-7019"/>
            <a:ext cx="134778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36954"/>
            <a:ext cx="1512169" cy="130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59" y="5517232"/>
            <a:ext cx="3014501" cy="123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" y="5208467"/>
            <a:ext cx="1676917" cy="167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5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сопоставления </a:t>
            </a:r>
            <a:b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стандарта и ФГОС 3++ 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408864"/>
              </p:ext>
            </p:extLst>
          </p:nvPr>
        </p:nvGraphicFramePr>
        <p:xfrm>
          <a:off x="107504" y="980728"/>
          <a:ext cx="8928991" cy="583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845511"/>
                <a:gridCol w="2743681"/>
                <a:gridCol w="2395583"/>
              </a:tblGrid>
              <a:tr h="101440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Трудовая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функция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Профессиональный стандарт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врач-педиатр участковый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Категории компетенций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 3++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31.05.02 Педиатрия</a:t>
                      </a:r>
                      <a:endParaRPr lang="ru-RU" sz="16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Трудовое действие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Профессиональный стандарт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врач-педиатр участковый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Код и наименование профессиональной компетенции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 3++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31.05.02 Педиатрия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Проведение обследования детей с целью установления диагноза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Проведение обследования детей с целью установления диагноза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Получение информации о профилактических прививках (перечень и в каком возрасте) и </a:t>
                      </a:r>
                      <a:r>
                        <a:rPr lang="ru-RU" sz="1600" dirty="0" err="1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постпрививочных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 реакциях; о результатах Манту и </a:t>
                      </a:r>
                      <a:r>
                        <a:rPr lang="ru-RU" sz="1600" dirty="0" err="1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диаскин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-теста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ПК-2 Способен и готов собирать информацию</a:t>
                      </a:r>
                      <a:r>
                        <a:rPr lang="ru-RU" sz="16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о профилактических прививках (перечень и в каком возрасте) и реакциях на прививки (какая, на какую прививку); о результатах Манту и </a:t>
                      </a:r>
                      <a:r>
                        <a:rPr lang="ru-RU" sz="1600" dirty="0" err="1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диаскин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-теста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Реализация и контроль эффективности индивидуальных реабилитационных программ для детей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Реализация и контроль эффективности индивидуальных реабилитационных программ для детей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Определение нарушений, приводящих к ограничению жизнедеятельности ребенка-инвалида, и составление рекомендаций по устранению выявленных у ребенка-инвалида нарушений для врача специалиста по </a:t>
                      </a:r>
                      <a:r>
                        <a:rPr lang="ru-RU" sz="1600" dirty="0" err="1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медикосоциальной</a:t>
                      </a:r>
                      <a:r>
                        <a:rPr lang="ru-RU" sz="160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 экспертизе;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ПК-15 Способен и готов определять нарушения в состоянии здоровья детей, приводящие к ограничению их жизнедеятельности; направлять детей с нарушениями, приводящими к ограничению их жизнедеятельности, в службу ранней помощи, в бюро медико-социальной экспертизы;;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7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309634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Методическое обеспечение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аккредитации выпускников по специальности</a:t>
            </a:r>
            <a:b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31.05.02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Педиатрия в 2017 г.</a:t>
            </a:r>
            <a:b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Объективный структурированный клинический экзамен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(ОСКЭ)</a:t>
            </a:r>
          </a:p>
        </p:txBody>
      </p:sp>
    </p:spTree>
    <p:extLst>
      <p:ext uri="{BB962C8B-B14F-4D97-AF65-F5344CB8AC3E}">
        <p14:creationId xmlns:p14="http://schemas.microsoft.com/office/powerpoint/2010/main" val="31253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6561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Цель и этапы первичной аккредитации выпускников по специальности 31.05.02 Педиатрия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8965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ea typeface="Calibri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выявление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соответствия уровня подготовки выпускников по специальности 31.05.02 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Педиатрия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требованиям профессионального стандарта 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врач-педиатр участковый</a:t>
            </a:r>
            <a:endParaRPr lang="ru-RU" sz="2000" dirty="0">
              <a:solidFill>
                <a:srgbClr val="000000"/>
              </a:solidFill>
              <a:latin typeface="Arial Narrow" pitchFamily="34" charset="0"/>
              <a:ea typeface="Calibri"/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ea typeface="Calibri"/>
              </a:rPr>
              <a:t>Этапы</a:t>
            </a:r>
            <a:endParaRPr lang="ru-RU" sz="2400" dirty="0" smtClean="0">
              <a:solidFill>
                <a:srgbClr val="FF0000"/>
              </a:solidFill>
              <a:latin typeface="Arial Narrow" pitchFamily="34" charset="0"/>
              <a:ea typeface="Calibri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1 </a:t>
            </a:r>
            <a:r>
              <a:rPr lang="ru-RU" sz="2000" b="1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этап.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Тестирование - для оценки </a:t>
            </a:r>
            <a:r>
              <a:rPr lang="ru-RU" sz="2000" dirty="0" err="1">
                <a:solidFill>
                  <a:srgbClr val="FF0000"/>
                </a:solidFill>
                <a:latin typeface="Arial Narrow" pitchFamily="34" charset="0"/>
                <a:ea typeface="Calibri"/>
              </a:rPr>
              <a:t>сформированности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приобретенных знаний </a:t>
            </a:r>
            <a:r>
              <a:rPr lang="ru-RU" sz="2000" dirty="0">
                <a:solidFill>
                  <a:srgbClr val="FF0000"/>
                </a:solidFill>
                <a:latin typeface="Arial Narrow" pitchFamily="34" charset="0"/>
                <a:ea typeface="Calibri"/>
              </a:rPr>
              <a:t>и умений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, необходимых для выполнения трудовых функций (профессиональные стандарты) и освоения профессиональных компетенций (ФГОС)</a:t>
            </a: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2 </a:t>
            </a:r>
            <a:r>
              <a:rPr lang="ru-RU" sz="2000" b="1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этап.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Оценка практических 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умений и навыков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в стандартизированных симуляционных условиях 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- для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определения владения выпускниками практическими навыками профессиональной деятельности в соответствии с требованиями профессионального стандарта.</a:t>
            </a: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3 </a:t>
            </a:r>
            <a:r>
              <a:rPr lang="ru-RU" sz="2000" b="1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этап.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Calibri"/>
              </a:rPr>
              <a:t>Решение ситуационных задач – для оценки освоения выпускниками трудовых функций профессионального 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Calibri"/>
              </a:rPr>
              <a:t>стандарта</a:t>
            </a:r>
            <a:endParaRPr lang="ru-RU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>
            <a:normAutofit/>
          </a:bodyPr>
          <a:lstStyle/>
          <a:p>
            <a:pPr lvl="0"/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частники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Этап – июль – август 2016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82453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Профессиональная ассоциация «Союз Педиатров России»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ФГБОУ </a:t>
            </a:r>
            <a:r>
              <a:rPr lang="ru-RU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Первый МГМУ им. </a:t>
            </a:r>
            <a:r>
              <a:rPr lang="ru-RU" sz="2400" b="1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И.М.Сеченова</a:t>
            </a:r>
            <a:endParaRPr lang="ru-RU" sz="2400" b="1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ФГБОУ </a:t>
            </a:r>
            <a:r>
              <a:rPr lang="ru-RU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ВО Российский национальный исследовательский медицинский университет имени Н.И. Пирогова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ФГБОУ ВО Саратовский государственный медицинский университет им. </a:t>
            </a:r>
            <a:r>
              <a:rPr lang="ru-RU" sz="2400" b="1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В.И.Разумовского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ФГБОУ Сибирский государственный медицинский университет</a:t>
            </a: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Получено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около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2000 тестов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дисциплинам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изучаемым по специальности 31.05.02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Педиатрия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Вузы участники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Этап –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сентябрь 2016 г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152728" cy="44644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19872" y="1600199"/>
            <a:ext cx="5400600" cy="4493097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06.09.2016 г </a:t>
            </a:r>
            <a:r>
              <a:rPr lang="ru-RU" sz="2400" b="1" dirty="0" smtClean="0">
                <a:latin typeface="Arial Narrow" pitchFamily="34" charset="0"/>
              </a:rPr>
              <a:t>во все медицинские вузы страны разослано информационное письмо с предложением принять участие в формировании фонда оценочных средств для первичной аккредитации лиц, получивших после 1 января 2017 года высшее образование </a:t>
            </a:r>
            <a:endParaRPr lang="ru-RU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Планируем </a:t>
            </a:r>
            <a:r>
              <a:rPr lang="ru-RU" sz="2400" b="1" dirty="0">
                <a:solidFill>
                  <a:srgbClr val="0070C0"/>
                </a:solidFill>
                <a:latin typeface="Arial Narrow" pitchFamily="34" charset="0"/>
              </a:rPr>
              <a:t>получить</a:t>
            </a:r>
            <a:endParaRPr lang="ru-RU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Arial Narrow" pitchFamily="34" charset="0"/>
              </a:rPr>
              <a:t>около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10000</a:t>
            </a:r>
            <a:r>
              <a:rPr lang="ru-RU" sz="2400" b="1" dirty="0" smtClean="0">
                <a:latin typeface="Arial Narrow" pitchFamily="34" charset="0"/>
              </a:rPr>
              <a:t> тысяч тестовых заданий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Arial Narrow" pitchFamily="34" charset="0"/>
              </a:rPr>
              <a:t>около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3000</a:t>
            </a:r>
            <a:r>
              <a:rPr lang="ru-RU" sz="2400" b="1" dirty="0" smtClean="0">
                <a:latin typeface="Arial Narrow" pitchFamily="34" charset="0"/>
              </a:rPr>
              <a:t> Ситуационных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26857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301751"/>
              </p:ext>
            </p:extLst>
          </p:nvPr>
        </p:nvGraphicFramePr>
        <p:xfrm>
          <a:off x="179511" y="1124744"/>
          <a:ext cx="8856985" cy="503277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240361"/>
                <a:gridCol w="2448272"/>
                <a:gridCol w="1296144"/>
                <a:gridCol w="1872208"/>
              </a:tblGrid>
              <a:tr h="1297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Название этапа 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Вид заданий 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Число заданий 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Время выполнения (мин) 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90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 этап. </a:t>
                      </a:r>
                      <a:r>
                        <a:rPr lang="ru-RU" sz="2200" b="1" dirty="0" smtClean="0">
                          <a:effectLst/>
                          <a:latin typeface="Arial Narrow" pitchFamily="34" charset="0"/>
                        </a:rPr>
                        <a:t>Тестирование </a:t>
                      </a:r>
                      <a:endParaRPr lang="ru-RU" sz="2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Задания с выбором ответа </a:t>
                      </a:r>
                      <a:endParaRPr lang="ru-RU" sz="2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60 </a:t>
                      </a:r>
                      <a:endParaRPr lang="ru-RU" sz="2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Arial Narrow" pitchFamily="34" charset="0"/>
                        </a:rPr>
                        <a:t>6</a:t>
                      </a:r>
                      <a:r>
                        <a:rPr lang="ru-RU" sz="2200" b="1" dirty="0" smtClean="0">
                          <a:effectLst/>
                          <a:latin typeface="Arial Narrow" pitchFamily="34" charset="0"/>
                        </a:rPr>
                        <a:t>0 </a:t>
                      </a:r>
                      <a:endParaRPr lang="ru-RU" sz="2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II</a:t>
                      </a: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 этап. </a:t>
                      </a:r>
                      <a:r>
                        <a:rPr lang="ru-RU" sz="2200" b="1" dirty="0" smtClean="0">
                          <a:effectLst/>
                          <a:latin typeface="Arial Narrow" pitchFamily="34" charset="0"/>
                        </a:rPr>
                        <a:t>Оценка </a:t>
                      </a: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практических навыков </a:t>
                      </a:r>
                      <a:r>
                        <a:rPr lang="ru-RU" sz="2200" b="1" dirty="0" smtClean="0">
                          <a:effectLst/>
                          <a:latin typeface="Arial Narrow" pitchFamily="34" charset="0"/>
                        </a:rPr>
                        <a:t>и умений</a:t>
                      </a:r>
                      <a:r>
                        <a:rPr lang="ru-RU" sz="2200" b="1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2200" b="1" dirty="0" smtClean="0">
                          <a:effectLst/>
                          <a:latin typeface="Arial Narrow" pitchFamily="34" charset="0"/>
                        </a:rPr>
                        <a:t>в </a:t>
                      </a: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стандартизированных </a:t>
                      </a:r>
                      <a:r>
                        <a:rPr lang="ru-RU" sz="2200" b="1" dirty="0" err="1" smtClean="0">
                          <a:effectLst/>
                          <a:latin typeface="Arial Narrow" pitchFamily="34" charset="0"/>
                        </a:rPr>
                        <a:t>симуляционных</a:t>
                      </a:r>
                      <a:r>
                        <a:rPr lang="ru-RU" sz="2200" b="1" baseline="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2200" b="1" dirty="0" smtClean="0">
                          <a:effectLst/>
                          <a:latin typeface="Arial Narrow" pitchFamily="34" charset="0"/>
                        </a:rPr>
                        <a:t>условиях </a:t>
                      </a:r>
                      <a:endParaRPr lang="ru-RU" sz="2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Практические задания </a:t>
                      </a:r>
                      <a:endParaRPr lang="ru-RU" sz="2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Arial Narrow" pitchFamily="34" charset="0"/>
                        </a:rPr>
                        <a:t>60 </a:t>
                      </a:r>
                      <a:endParaRPr lang="ru-RU" sz="2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6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III</a:t>
                      </a: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 этап. </a:t>
                      </a:r>
                      <a:r>
                        <a:rPr lang="ru-RU" sz="2200" b="1" dirty="0" smtClean="0">
                          <a:effectLst/>
                          <a:latin typeface="Arial Narrow" pitchFamily="34" charset="0"/>
                        </a:rPr>
                        <a:t>Решение </a:t>
                      </a: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ситуационных задач </a:t>
                      </a:r>
                      <a:endParaRPr lang="ru-RU" sz="2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Мини-кейсы </a:t>
                      </a:r>
                      <a:endParaRPr lang="ru-RU" sz="2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3 </a:t>
                      </a:r>
                      <a:endParaRPr lang="ru-RU" sz="2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60 </a:t>
                      </a:r>
                      <a:endParaRPr lang="ru-RU" sz="2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299647"/>
            <a:ext cx="8856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Регламент процедуры аккредитации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711248"/>
              </p:ext>
            </p:extLst>
          </p:nvPr>
        </p:nvGraphicFramePr>
        <p:xfrm>
          <a:off x="251520" y="2004649"/>
          <a:ext cx="8712968" cy="4812411"/>
        </p:xfrm>
        <a:graphic>
          <a:graphicData uri="http://schemas.openxmlformats.org/drawingml/2006/table">
            <a:tbl>
              <a:tblPr/>
              <a:tblGrid>
                <a:gridCol w="7321822"/>
                <a:gridCol w="1391146"/>
              </a:tblGrid>
              <a:tr h="1112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Проверяемые укрупненные практические навыки</a:t>
                      </a:r>
                    </a:p>
                  </a:txBody>
                  <a:tcPr marL="65410" marR="6541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Число заданий</a:t>
                      </a:r>
                    </a:p>
                  </a:txBody>
                  <a:tcPr marL="65410" marR="6541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0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Станция 1.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Сердечно-легочная реанимация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5410" marR="6541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Станция 2.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Первая помощь при неотложных состояниях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         у детей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5410" marR="6541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Станция 3.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Осмотр ребенка первого года жизни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5410" marR="6541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Станция 4.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Осмотр ребенка старше года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5410" marR="6541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Станция 5.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Аускультация сердечно-сосудистой системы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       ребенка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5410" marR="6541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Станция 6.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Аускультация дыхательной системы ребенка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227752"/>
            <a:ext cx="8784976" cy="144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Проект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Структура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II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этапа.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Оценка </a:t>
            </a:r>
            <a:r>
              <a:rPr lang="ru-RU" sz="26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практических навыков </a:t>
            </a:r>
            <a:r>
              <a:rPr lang="ru-RU" sz="2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стандартизированных </a:t>
            </a:r>
            <a:r>
              <a:rPr lang="ru-RU" sz="2600" b="1" dirty="0" err="1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симуляционных</a:t>
            </a:r>
            <a:r>
              <a:rPr lang="ru-RU" sz="2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условиях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8860190" cy="18722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Станция 1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Сердечно-легочная реанимация</a:t>
            </a:r>
            <a:b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Станция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Первая помощь при неотложных состояниях у детей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172.16.1.51\usrs1\GK\Revm\Chistyakova\Downloads\IMG-20160919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0" y="2276872"/>
            <a:ext cx="2791947" cy="20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26662"/>
          <a:stretch/>
        </p:blipFill>
        <p:spPr bwMode="auto">
          <a:xfrm>
            <a:off x="496990" y="4451398"/>
            <a:ext cx="2791948" cy="236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45" y="2060848"/>
            <a:ext cx="2467551" cy="2322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12" y="2496269"/>
            <a:ext cx="195103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38142"/>
            <a:ext cx="2501762" cy="223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1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7142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Станция 3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Осмотр ребенка первого года жизни</a:t>
            </a:r>
            <a:b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Станция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Осмотр ребенка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старше года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55756"/>
            <a:ext cx="1960292" cy="30507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79" y="2132856"/>
            <a:ext cx="2622117" cy="2146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2132856"/>
            <a:ext cx="3547567" cy="2074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2304256" cy="2223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78180"/>
            <a:ext cx="1416497" cy="229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2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944216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Станция 5.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Аускультация сердечно-сосудистой системы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Станция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Аускультация дыхательной системы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5" y="2652610"/>
            <a:ext cx="4454069" cy="300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3"/>
            <a:ext cx="3256583" cy="3032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7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Аккредитация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выпускников педиатрических факультетов 2017г. 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456384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бъективная и персонифицированная процедура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 проведения </a:t>
            </a:r>
          </a:p>
          <a:p>
            <a:pPr lvl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соответствия квалификации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выпускника,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получившего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образование по специальности «Педиатрия»,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требованиям к квалификации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медицинского работника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 соответствии с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профессиональным стандартам Врач педиатр-участковый</a:t>
            </a:r>
          </a:p>
          <a:p>
            <a:pPr lvl="1"/>
            <a:r>
              <a:rPr lang="ru-RU" sz="20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существление самостоятельной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медицинской или фармацевтической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809981"/>
              </p:ext>
            </p:extLst>
          </p:nvPr>
        </p:nvGraphicFramePr>
        <p:xfrm>
          <a:off x="251519" y="1196752"/>
          <a:ext cx="8685583" cy="2808313"/>
        </p:xfrm>
        <a:graphic>
          <a:graphicData uri="http://schemas.openxmlformats.org/drawingml/2006/table">
            <a:tbl>
              <a:tblPr/>
              <a:tblGrid>
                <a:gridCol w="4348536"/>
                <a:gridCol w="4337047"/>
              </a:tblGrid>
              <a:tr h="701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Номер задания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Проверяемые трудовые функции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2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Ситуационная задача (мини-кейс) 1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1, 2 и 5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Ситуационная задача (мини-кейс) 2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1, 2 и 3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Ситуационная задача (мини-кейс) 3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1, 2 и 4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75982"/>
            <a:ext cx="86855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Структура третьей части оценочного средства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149080"/>
            <a:ext cx="86855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Трудовые функции: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Проведение </a:t>
            </a:r>
            <a:r>
              <a:rPr lang="ru-RU" dirty="0"/>
              <a:t>обследования детей с целью установления </a:t>
            </a:r>
            <a:r>
              <a:rPr lang="ru-RU" dirty="0" smtClean="0"/>
              <a:t>диагноза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Назначение </a:t>
            </a:r>
            <a:r>
              <a:rPr lang="ru-RU" dirty="0"/>
              <a:t>лечения детям и контроль его эффективности и </a:t>
            </a:r>
            <a:r>
              <a:rPr lang="ru-RU" dirty="0" smtClean="0"/>
              <a:t>безопасности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Реализация </a:t>
            </a:r>
            <a:r>
              <a:rPr lang="ru-RU" dirty="0"/>
              <a:t>и контроль эффективности индивидуальных реабилитационных программ для </a:t>
            </a:r>
            <a:r>
              <a:rPr lang="ru-RU" dirty="0" smtClean="0"/>
              <a:t>детей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Проведение </a:t>
            </a:r>
            <a:r>
              <a:rPr lang="ru-RU" dirty="0"/>
              <a:t>профилактических мероприятий, в том числе санитарно-просветительной работы, среди детей и их </a:t>
            </a:r>
            <a:r>
              <a:rPr lang="ru-RU" dirty="0" smtClean="0"/>
              <a:t>родителей</a:t>
            </a:r>
          </a:p>
          <a:p>
            <a:pPr marL="342900" indent="-342900">
              <a:buAutoNum type="arabicPeriod"/>
            </a:pPr>
            <a:r>
              <a:rPr lang="ru-RU" dirty="0"/>
              <a:t>Предоставление медико-статистических данных и организация деятельности подчиненного медицинского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28167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Этапы экспертизы оценочных средств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344816" cy="47525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Экспертиза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тестологом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Экспертиза (двойная) независимыми экспертами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Экспертиза Общественной профессиональной организацией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Размещение оценочных средств в Единой базе оценочных средств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Репетиционный экзамен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" y="44624"/>
            <a:ext cx="132873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800" y="44624"/>
            <a:ext cx="130492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4525" r="3950" b="2186"/>
          <a:stretch/>
        </p:blipFill>
        <p:spPr bwMode="auto">
          <a:xfrm>
            <a:off x="2675281" y="1285451"/>
            <a:ext cx="3696919" cy="531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840760" cy="9409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Профессионального </a:t>
            </a:r>
            <a:b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стандарта Врач-педиатр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участковый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9553" r="3395" b="48976"/>
          <a:stretch/>
        </p:blipFill>
        <p:spPr bwMode="auto">
          <a:xfrm>
            <a:off x="2707981" y="4361768"/>
            <a:ext cx="3736227" cy="237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46" y="1944762"/>
            <a:ext cx="1802533" cy="155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47" y="4306043"/>
            <a:ext cx="1660824" cy="16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6" y="4282161"/>
            <a:ext cx="1676917" cy="167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245143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5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49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Профессионального стандарта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Врач-педиатр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участковый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r="3388"/>
          <a:stretch/>
        </p:blipFill>
        <p:spPr bwMode="auto">
          <a:xfrm>
            <a:off x="179512" y="1196752"/>
            <a:ext cx="4176464" cy="554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2384" r="5053"/>
          <a:stretch/>
        </p:blipFill>
        <p:spPr bwMode="auto">
          <a:xfrm>
            <a:off x="4788025" y="1196752"/>
            <a:ext cx="4176464" cy="5544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профессионального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</a:t>
            </a:r>
            <a:b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 педиатр - участковый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Autofit/>
          </a:bodyPr>
          <a:lstStyle/>
          <a:p>
            <a:pPr fontAlgn="t">
              <a:lnSpc>
                <a:spcPct val="8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Обобщенная трудовая функция</a:t>
            </a:r>
          </a:p>
          <a:p>
            <a:pPr lvl="1" fontAlgn="t">
              <a:lnSpc>
                <a:spcPct val="8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оказание медицинской помощи детям </a:t>
            </a:r>
          </a:p>
          <a:p>
            <a:pPr marL="342900" lvl="1" indent="-342900" fontAlgn="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Трудовые функции</a:t>
            </a:r>
          </a:p>
          <a:p>
            <a:pPr marL="742950" lvl="2" indent="-342900" fontAlgn="t">
              <a:lnSpc>
                <a:spcPct val="8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обследования детей с целью установления диагноза</a:t>
            </a:r>
          </a:p>
          <a:p>
            <a:pPr marL="742950" lvl="2" indent="-342900" fontAlgn="t">
              <a:lnSpc>
                <a:spcPct val="8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назначение лечения детям и контроль его эффективности и безопасности</a:t>
            </a:r>
          </a:p>
          <a:p>
            <a:pPr marL="742950" lvl="2" indent="-342900" fontAlgn="t">
              <a:lnSpc>
                <a:spcPct val="8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и контроль эффективности индивидуальных реабилитационных программ для детей</a:t>
            </a:r>
          </a:p>
          <a:p>
            <a:pPr marL="742950" lvl="2" indent="-342900" fontAlgn="t">
              <a:lnSpc>
                <a:spcPct val="8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профилактических мероприятий, в том числе санитарно-просветительной работы, среди детей и их родителей</a:t>
            </a:r>
          </a:p>
          <a:p>
            <a:pPr marL="742950" lvl="2" indent="-342900" fontAlgn="t">
              <a:lnSpc>
                <a:spcPct val="8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медико-статистических данных и организация деятельности подчиненного медицинского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персонала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fontAlgn="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Трудовые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6131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профессионального стандарта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6384"/>
            <a:ext cx="8712968" cy="588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9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562074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профессионального стандарта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6895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19256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Подготовка к аккредитации выпускников педиатрических факультетов</a:t>
            </a:r>
            <a:endParaRPr lang="ru-RU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184576" cy="4641379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Разработан Проект Федерального государственного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образовательного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стандарта нового поколения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3++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(ФГОС 3++)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высшего образования (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специалитет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)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направление подготовки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31.05.02  Педиатрия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Проведено соотнесение общепрофессиональных и профессиональных компетенций ФГОС 3++ с трудовыми функциями профессионального стандарта Врач педиатр участковый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Разработан Проект Основной примерной образовательной программы направление подготовки 31.05.02 Педиатрия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часы  максимально распределены на дисциплины профессионального блока, в том числе Поликлиническую и неотложную педиатрию на 5-6 курсы обучения.</a:t>
            </a:r>
            <a:endParaRPr lang="ru-RU" sz="1600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0768"/>
            <a:ext cx="3415392" cy="515029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532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91627"/>
              </p:ext>
            </p:extLst>
          </p:nvPr>
        </p:nvGraphicFramePr>
        <p:xfrm>
          <a:off x="179512" y="1205060"/>
          <a:ext cx="8856984" cy="5567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53650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ТРУДОВАЯ ФУНКЦИЯ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в Профессиональном стандарте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врач-педиатр участковый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НАИМЕНОВАНИЕ  КАТЕГОРИИ  КОМПЕТЕНЦИЙ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ФГОС 3++  Специалитет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направление подготовки 31.05.02</a:t>
                      </a:r>
                      <a:r>
                        <a:rPr lang="ru-RU" sz="1800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Педиатрия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Проведение обследования детей с целью установления диагноза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Проведение обследования детей с целью установления диагноза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Назначение лечения детям и контроль его эффективности и безопасности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Назначение лечения детям и контроль его эффективности и безопасности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Реализация и контроль эффективности индивидуальных реабилитационных программ для детей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Реализация и контроль эффективности индивидуальных реабилитационных программ для детей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Проведение профилактических мероприятий, в том числе санитарно-просветительной работы, среди детей и их родителей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Проведение профилактических мероприятий, в том числе санитарно-просветительной работы, среди детей и их родителей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Предоставление медико-статистических данных и организация деятельности подчиненного медицинского персонала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 Организация деятельности врача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15888"/>
            <a:ext cx="8928992" cy="8648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трудовой функции ПС и наименования категории компетенции ФГОС 3++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918</Words>
  <Application>Microsoft Office PowerPoint</Application>
  <PresentationFormat>Экран (4:3)</PresentationFormat>
  <Paragraphs>146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Информация о подготовке  первичной аккредитации выпускников 2017г.  по специальности «Педиатрия»</vt:lpstr>
      <vt:lpstr>Аккредитация выпускников педиатрических факультетов 2017г. </vt:lpstr>
      <vt:lpstr>Проект Профессионального  стандарта Врач-педиатр участковый </vt:lpstr>
      <vt:lpstr>Проект Профессионального стандарта Врач-педиатр участковый </vt:lpstr>
      <vt:lpstr>Структура профессионального стандарта Врач педиатр - участковый</vt:lpstr>
      <vt:lpstr>Структура профессионального стандарта</vt:lpstr>
      <vt:lpstr>Структура профессионального стандарта</vt:lpstr>
      <vt:lpstr>Подготовка к аккредитации выпускников педиатрических факультетов</vt:lpstr>
      <vt:lpstr>Сопоставление трудовой функции ПС и наименования категории компетенции ФГОС 3++</vt:lpstr>
      <vt:lpstr>Пример сопоставления  Профессионального стандарта и ФГОС 3++ </vt:lpstr>
      <vt:lpstr>Методическое обеспечение аккредитации выпускников по специальности 31.05.02 Педиатрия в 2017 г.  Объективный структурированный клинический экзамен (ОСКЭ)</vt:lpstr>
      <vt:lpstr>Цель и этапы первичной аккредитации выпускников по специальности 31.05.02 Педиатрия</vt:lpstr>
      <vt:lpstr>Участники I Этап – июль – август 2016 г.</vt:lpstr>
      <vt:lpstr>Вузы участники II Этап – сентябрь 2016 г</vt:lpstr>
      <vt:lpstr>Презентация PowerPoint</vt:lpstr>
      <vt:lpstr>Презентация PowerPoint</vt:lpstr>
      <vt:lpstr>Станция 1 Сердечно-легочная реанимация Станция 2 Первая помощь при неотложных состояниях у детей</vt:lpstr>
      <vt:lpstr>Станция 3 Осмотр ребенка первого года жизни Станция 4 Осмотр ребенка старше года</vt:lpstr>
      <vt:lpstr>Станция 5.  Аускультация сердечно-сосудистой системы Станция 6.  Аускультация дыхательной системы</vt:lpstr>
      <vt:lpstr>Презентация PowerPoint</vt:lpstr>
      <vt:lpstr>Этапы экспертизы оценочных средств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Алексеева Екатерина Иосифовна</dc:creator>
  <cp:lastModifiedBy>Presentation</cp:lastModifiedBy>
  <cp:revision>88</cp:revision>
  <cp:lastPrinted>2016-09-22T07:03:47Z</cp:lastPrinted>
  <dcterms:created xsi:type="dcterms:W3CDTF">2016-09-19T12:41:40Z</dcterms:created>
  <dcterms:modified xsi:type="dcterms:W3CDTF">2016-09-28T10:07:05Z</dcterms:modified>
</cp:coreProperties>
</file>