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1"/>
  </p:sldMasterIdLst>
  <p:notesMasterIdLst>
    <p:notesMasterId r:id="rId28"/>
  </p:notesMasterIdLst>
  <p:handoutMasterIdLst>
    <p:handoutMasterId r:id="rId29"/>
  </p:handoutMasterIdLst>
  <p:sldIdLst>
    <p:sldId id="339" r:id="rId2"/>
    <p:sldId id="508" r:id="rId3"/>
    <p:sldId id="589" r:id="rId4"/>
    <p:sldId id="590" r:id="rId5"/>
    <p:sldId id="592" r:id="rId6"/>
    <p:sldId id="591" r:id="rId7"/>
    <p:sldId id="600" r:id="rId8"/>
    <p:sldId id="601" r:id="rId9"/>
    <p:sldId id="603" r:id="rId10"/>
    <p:sldId id="606" r:id="rId11"/>
    <p:sldId id="609" r:id="rId12"/>
    <p:sldId id="610" r:id="rId13"/>
    <p:sldId id="611" r:id="rId14"/>
    <p:sldId id="622" r:id="rId15"/>
    <p:sldId id="605" r:id="rId16"/>
    <p:sldId id="594" r:id="rId17"/>
    <p:sldId id="593" r:id="rId18"/>
    <p:sldId id="585" r:id="rId19"/>
    <p:sldId id="608" r:id="rId20"/>
    <p:sldId id="616" r:id="rId21"/>
    <p:sldId id="617" r:id="rId22"/>
    <p:sldId id="619" r:id="rId23"/>
    <p:sldId id="613" r:id="rId24"/>
    <p:sldId id="612" r:id="rId25"/>
    <p:sldId id="621" r:id="rId26"/>
    <p:sldId id="614" r:id="rId27"/>
  </p:sldIdLst>
  <p:sldSz cx="9144000" cy="6858000" type="screen4x3"/>
  <p:notesSz cx="6799263" cy="99298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99FF"/>
    <a:srgbClr val="FF0000"/>
    <a:srgbClr val="0066FF"/>
    <a:srgbClr val="FF6600"/>
    <a:srgbClr val="79CC00"/>
    <a:srgbClr val="33CCFF"/>
    <a:srgbClr val="FFCC66"/>
    <a:srgbClr val="FF7C80"/>
    <a:srgbClr val="79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95992" autoAdjust="0"/>
  </p:normalViewPr>
  <p:slideViewPr>
    <p:cSldViewPr showGuides="1">
      <p:cViewPr>
        <p:scale>
          <a:sx n="78" d="100"/>
          <a:sy n="78" d="100"/>
        </p:scale>
        <p:origin x="-1378" y="-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37"/>
    </p:cViewPr>
  </p:sorterViewPr>
  <p:notesViewPr>
    <p:cSldViewPr showGuides="1">
      <p:cViewPr varScale="1">
        <p:scale>
          <a:sx n="62" d="100"/>
          <a:sy n="62" d="100"/>
        </p:scale>
        <p:origin x="-288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673" cy="4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7" tIns="46013" rIns="92027" bIns="460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968" y="0"/>
            <a:ext cx="2946673" cy="4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7" tIns="46013" rIns="92027" bIns="460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665F346-7A62-498F-87A0-69D0E16BC2DB}" type="datetimeFigureOut">
              <a:rPr lang="de-DE"/>
              <a:pPr>
                <a:defRPr/>
              </a:pPr>
              <a:t>27.09.2016</a:t>
            </a:fld>
            <a:endParaRPr 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467"/>
            <a:ext cx="2946673" cy="4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7" tIns="46013" rIns="92027" bIns="460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968" y="9431467"/>
            <a:ext cx="2946673" cy="4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7" tIns="46013" rIns="92027" bIns="460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6A1978-526E-45C4-A69B-8D6E7357325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126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673" cy="4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7" tIns="46013" rIns="92027" bIns="460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68" y="0"/>
            <a:ext cx="2946673" cy="4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7" tIns="46013" rIns="92027" bIns="460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628" y="4717347"/>
            <a:ext cx="5442008" cy="446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7" tIns="46013" rIns="92027" bIns="46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67"/>
            <a:ext cx="2946673" cy="4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7" tIns="46013" rIns="92027" bIns="460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68" y="9431467"/>
            <a:ext cx="2946673" cy="4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7" tIns="46013" rIns="92027" bIns="460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CAF4F2-1A8F-4DF4-958D-8E9A6F42BB1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403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Latei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de.wikipedia.org/wiki/Lebensunterhalt" TargetMode="External"/><Relationship Id="rId4" Type="http://schemas.openxmlformats.org/officeDocument/2006/relationships/hyperlink" Target="http://de.wikipedia.org/wiki/Prestig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96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769" indent="-291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260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9964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668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1372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07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77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8483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543D7-0F18-4F77-ADD7-CEE8E1A54917}" type="slidenum">
              <a:rPr lang="de-DE"/>
              <a:pPr eaLnBrk="1" hangingPunct="1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93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769" indent="-291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260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9964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668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1372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07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77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8483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543D7-0F18-4F77-ADD7-CEE8E1A54917}" type="slidenum">
              <a:rPr lang="de-DE"/>
              <a:pPr eaLnBrk="1" hangingPunct="1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791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769" indent="-291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260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9964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668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1372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07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77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8483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543D7-0F18-4F77-ADD7-CEE8E1A54917}" type="slidenum">
              <a:rPr lang="de-DE"/>
              <a:pPr eaLnBrk="1" hangingPunct="1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29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769" indent="-291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260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9964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668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1372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07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77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8483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543D7-0F18-4F77-ADD7-CEE8E1A54917}" type="slidenum">
              <a:rPr lang="de-DE"/>
              <a:pPr eaLnBrk="1" hangingPunct="1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259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769" indent="-291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260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9964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668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1372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07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77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8483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543D7-0F18-4F77-ADD7-CEE8E1A54917}" type="slidenum">
              <a:rPr lang="de-DE"/>
              <a:pPr eaLnBrk="1" hangingPunct="1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346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769" indent="-291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260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9964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668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1372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07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77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8483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543D7-0F18-4F77-ADD7-CEE8E1A54917}" type="slidenum">
              <a:rPr lang="de-DE"/>
              <a:pPr eaLnBrk="1" hangingPunct="1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450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769" indent="-291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260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9964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668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1372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07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77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8483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543D7-0F18-4F77-ADD7-CEE8E1A54917}" type="slidenum">
              <a:rPr lang="de-DE"/>
              <a:pPr eaLnBrk="1" hangingPunct="1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599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769" indent="-291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260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9964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668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1372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07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77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8483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543D7-0F18-4F77-ADD7-CEE8E1A54917}" type="slidenum">
              <a:rPr lang="de-DE"/>
              <a:pPr eaLnBrk="1" hangingPunct="1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998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769" indent="-291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260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9964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668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1372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07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77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8483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543D7-0F18-4F77-ADD7-CEE8E1A54917}" type="slidenum">
              <a:rPr lang="de-DE"/>
              <a:pPr eaLnBrk="1" hangingPunct="1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934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769" indent="-291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260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9964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668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1372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07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77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8483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543D7-0F18-4F77-ADD7-CEE8E1A54917}" type="slidenum">
              <a:rPr lang="de-DE"/>
              <a:pPr eaLnBrk="1" hangingPunct="1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95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769" indent="-291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260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9964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668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1372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07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77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8483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543D7-0F18-4F77-ADD7-CEE8E1A54917}" type="slidenum">
              <a:rPr lang="de-DE"/>
              <a:pPr eaLnBrk="1" hangingPunct="1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93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765550" y="928370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47" tIns="45173" rIns="90347" bIns="451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8F28F6-7328-46B7-B18A-4E85E50E20E1}" type="slidenum">
              <a:rPr lang="de-DE" altLang="de-DE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lnSpc>
                <a:spcPct val="105000"/>
              </a:lnSpc>
            </a:pPr>
            <a:r>
              <a:rPr lang="de-DE" altLang="de-DE">
                <a:latin typeface="Calibri" panose="020F0502020204030204" pitchFamily="34" charset="0"/>
              </a:rPr>
              <a:t>Entstehung der Ärztekammern</a:t>
            </a:r>
          </a:p>
          <a:p>
            <a:pPr lvl="1" eaLnBrk="1" hangingPunct="1">
              <a:lnSpc>
                <a:spcPct val="105000"/>
              </a:lnSpc>
            </a:pPr>
            <a:r>
              <a:rPr lang="de-DE" altLang="de-DE" sz="1400">
                <a:latin typeface="Calibri" panose="020F0502020204030204" pitchFamily="34" charset="0"/>
              </a:rPr>
              <a:t/>
            </a:r>
            <a:br>
              <a:rPr lang="de-DE" altLang="de-DE" sz="1400">
                <a:latin typeface="Calibri" panose="020F0502020204030204" pitchFamily="34" charset="0"/>
              </a:rPr>
            </a:br>
            <a:r>
              <a:rPr lang="de-DE" altLang="de-DE" sz="1400">
                <a:latin typeface="Calibri" panose="020F0502020204030204" pitchFamily="34" charset="0"/>
              </a:rPr>
              <a:t>h</a:t>
            </a:r>
            <a:r>
              <a:rPr lang="de-DE" altLang="de-DE">
                <a:latin typeface="Arial" panose="020B0604020202020204" pitchFamily="34" charset="0"/>
              </a:rPr>
              <a:t>ealth insurance act </a:t>
            </a:r>
            <a:endParaRPr lang="de-DE" altLang="de-DE">
              <a:latin typeface="Calibri" panose="020F0502020204030204" pitchFamily="34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de-DE" altLang="de-DE">
                <a:latin typeface="Calibri" panose="020F0502020204030204" pitchFamily="34" charset="0"/>
              </a:rPr>
              <a:t>1883/84: Bismarksche Sozialgesetzgebung zur Gesetzlichen Krankenversicherung</a:t>
            </a:r>
          </a:p>
          <a:p>
            <a:pPr lvl="2" eaLnBrk="1" hangingPunct="1">
              <a:lnSpc>
                <a:spcPct val="105000"/>
              </a:lnSpc>
            </a:pPr>
            <a:r>
              <a:rPr lang="de-DE" altLang="de-DE">
                <a:latin typeface="Calibri" panose="020F0502020204030204" pitchFamily="34" charset="0"/>
              </a:rPr>
              <a:t>Merkmal u.a.: </a:t>
            </a:r>
            <a:r>
              <a:rPr lang="de-DE" altLang="de-DE">
                <a:solidFill>
                  <a:srgbClr val="79A400"/>
                </a:solidFill>
                <a:latin typeface="Calibri" panose="020F0502020204030204" pitchFamily="34" charset="0"/>
              </a:rPr>
              <a:t>Selbstverwaltung</a:t>
            </a:r>
          </a:p>
          <a:p>
            <a:pPr lvl="1" eaLnBrk="1" hangingPunct="1">
              <a:lnSpc>
                <a:spcPct val="105000"/>
              </a:lnSpc>
            </a:pPr>
            <a:r>
              <a:rPr lang="de-DE" altLang="de-DE">
                <a:latin typeface="Calibri" panose="020F0502020204030204" pitchFamily="34" charset="0"/>
              </a:rPr>
              <a:t>1887: gesetzliche Grundlage zur Einrichtung von Ärztekammern durch den König von Preußen</a:t>
            </a:r>
          </a:p>
          <a:p>
            <a:pPr lvl="1" eaLnBrk="1" hangingPunct="1">
              <a:lnSpc>
                <a:spcPct val="105000"/>
              </a:lnSpc>
            </a:pPr>
            <a:r>
              <a:rPr lang="de-DE" altLang="de-DE">
                <a:latin typeface="Calibri" panose="020F0502020204030204" pitchFamily="34" charset="0"/>
              </a:rPr>
              <a:t>1892: Gründung der 1. Ärztekammer (Hamburg)</a:t>
            </a:r>
          </a:p>
          <a:p>
            <a:pPr lvl="1" eaLnBrk="1" hangingPunct="1">
              <a:lnSpc>
                <a:spcPct val="105000"/>
              </a:lnSpc>
            </a:pPr>
            <a:r>
              <a:rPr lang="de-DE" altLang="de-DE">
                <a:latin typeface="Calibri" panose="020F0502020204030204" pitchFamily="34" charset="0"/>
              </a:rPr>
              <a:t>um 1930: Ärztekammern als KdöR‘s</a:t>
            </a:r>
          </a:p>
          <a:p>
            <a:pPr lvl="1" eaLnBrk="1" hangingPunct="1">
              <a:lnSpc>
                <a:spcPct val="105000"/>
              </a:lnSpc>
            </a:pPr>
            <a:r>
              <a:rPr lang="de-DE" altLang="de-DE">
                <a:latin typeface="Calibri" panose="020F0502020204030204" pitchFamily="34" charset="0"/>
              </a:rPr>
              <a:t>1932: Regelung der Beziehungen zwischen Ärzten und Krankenkassen</a:t>
            </a:r>
          </a:p>
          <a:p>
            <a:pPr lvl="2" eaLnBrk="1" hangingPunct="1">
              <a:lnSpc>
                <a:spcPct val="105000"/>
              </a:lnSpc>
            </a:pPr>
            <a:r>
              <a:rPr lang="de-DE" altLang="de-DE">
                <a:latin typeface="Calibri" panose="020F0502020204030204" pitchFamily="34" charset="0"/>
              </a:rPr>
              <a:t>Arztregister, Zulassungsnote, Honorarsystem, Arzneimittelverordnung</a:t>
            </a: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9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765550" y="928370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37" tIns="45168" rIns="90337" bIns="45168" anchor="b"/>
          <a:lstStyle>
            <a:lvl1pPr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F98256-2665-46D2-B673-F017406BAE06}" type="slidenum">
              <a:rPr lang="de-DE" altLang="de-DE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Im engeren Sinne bezeichnet Professionalisierung die Entwicklung eines Berufs zu einer </a:t>
            </a:r>
            <a:r>
              <a:rPr lang="de-DE" altLang="de-DE" b="1">
                <a:latin typeface="Arial" panose="020B0604020202020204" pitchFamily="34" charset="0"/>
              </a:rPr>
              <a:t>Profession</a:t>
            </a:r>
            <a:r>
              <a:rPr lang="de-DE" altLang="de-DE">
                <a:latin typeface="Arial" panose="020B0604020202020204" pitchFamily="34" charset="0"/>
              </a:rPr>
              <a:t> (von </a:t>
            </a:r>
            <a:r>
              <a:rPr lang="de-DE" altLang="de-DE">
                <a:latin typeface="Arial" panose="020B0604020202020204" pitchFamily="34" charset="0"/>
                <a:hlinkClick r:id="rId3" tooltip="Latein"/>
              </a:rPr>
              <a:t>lateinisch</a:t>
            </a:r>
            <a:r>
              <a:rPr lang="de-DE" altLang="de-DE">
                <a:latin typeface="Arial" panose="020B0604020202020204" pitchFamily="34" charset="0"/>
              </a:rPr>
              <a:t> </a:t>
            </a:r>
            <a:r>
              <a:rPr lang="de-DE" altLang="de-DE" i="1">
                <a:latin typeface="Arial" panose="020B0604020202020204" pitchFamily="34" charset="0"/>
              </a:rPr>
              <a:t>professio</a:t>
            </a:r>
            <a:r>
              <a:rPr lang="de-DE" altLang="de-DE">
                <a:latin typeface="Arial" panose="020B0604020202020204" pitchFamily="34" charset="0"/>
              </a:rPr>
              <a:t> „Bekenntnis/Gewerbe/Beruf“). Als Profession wird dabei ein akademischer Beruf mit hohem </a:t>
            </a:r>
            <a:r>
              <a:rPr lang="de-DE" altLang="de-DE">
                <a:latin typeface="Arial" panose="020B0604020202020204" pitchFamily="34" charset="0"/>
                <a:hlinkClick r:id="rId4" tooltip="Prestige"/>
              </a:rPr>
              <a:t>Prestige</a:t>
            </a:r>
            <a:r>
              <a:rPr lang="de-DE" altLang="de-DE">
                <a:latin typeface="Arial" panose="020B0604020202020204" pitchFamily="34" charset="0"/>
              </a:rPr>
              <a:t> betrachtet, der vor allem wegen der Herausforderung, die in der Aufgabe liegt, ausgeübt wird. Weitere Merkmale einer Profession sind: ein hoher Grad an beruflicher Organisation (Standesorganisation), persönliche und sachliche Gestaltungs- und Entscheidungsfreiheit in der Tätigkeit sowie eine eigene Berufsethik. Die Profession wird abgegrenzt gegen den Job (befristete Tätigkeit, ausschließlich zum Gelderwerb) und zum Beruf, der den </a:t>
            </a:r>
            <a:r>
              <a:rPr lang="de-DE" altLang="de-DE">
                <a:latin typeface="Arial" panose="020B0604020202020204" pitchFamily="34" charset="0"/>
                <a:hlinkClick r:id="rId5" tooltip="Lebensunterhalt"/>
              </a:rPr>
              <a:t>Lebensunterhalt</a:t>
            </a:r>
            <a:r>
              <a:rPr lang="de-DE" altLang="de-DE">
                <a:latin typeface="Arial" panose="020B0604020202020204" pitchFamily="34" charset="0"/>
              </a:rPr>
              <a:t> auf Dauer sichern soll. Zu den Professionen gehörten zunächst nur wenige Berufe wie Arzt, Jurist, Geistlicher.</a:t>
            </a: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  <a:p>
            <a:r>
              <a:rPr lang="de-DE" altLang="de-DE" b="1">
                <a:latin typeface="Arial" panose="020B0604020202020204" pitchFamily="34" charset="0"/>
              </a:rPr>
              <a:t>Attributemodell</a:t>
            </a:r>
          </a:p>
          <a:p>
            <a:r>
              <a:rPr lang="de-DE" altLang="de-DE">
                <a:latin typeface="Arial" panose="020B0604020202020204" pitchFamily="34" charset="0"/>
              </a:rPr>
              <a:t>Wissenschaftlich fundiertes Sonderwissen, spezielle Fachterminologie</a:t>
            </a:r>
          </a:p>
          <a:p>
            <a:r>
              <a:rPr lang="de-DE" altLang="de-DE">
                <a:latin typeface="Arial" panose="020B0604020202020204" pitchFamily="34" charset="0"/>
              </a:rPr>
              <a:t>langandauernde, theoretisch fundierte Ausbildungsgänge auf akademischem Niveau (staatl. Lizenz)</a:t>
            </a:r>
          </a:p>
          <a:p>
            <a:r>
              <a:rPr lang="de-DE" altLang="de-DE">
                <a:latin typeface="Arial" panose="020B0604020202020204" pitchFamily="34" charset="0"/>
              </a:rPr>
              <a:t>berufsständische Normen (code of ethics), Eigeninteressen gesetzlich beschränkt (non-profit)</a:t>
            </a:r>
          </a:p>
          <a:p>
            <a:r>
              <a:rPr lang="de-DE" altLang="de-DE">
                <a:latin typeface="Arial" panose="020B0604020202020204" pitchFamily="34" charset="0"/>
              </a:rPr>
              <a:t>exklusives Handlungskompetenzmonopol</a:t>
            </a:r>
          </a:p>
          <a:p>
            <a:r>
              <a:rPr lang="de-DE" altLang="de-DE">
                <a:latin typeface="Arial" panose="020B0604020202020204" pitchFamily="34" charset="0"/>
              </a:rPr>
              <a:t>Tätigkeitsbereich besteht aus gemeinnützigen Funktionen, Aufgaben von grundlegender Bedeutung</a:t>
            </a:r>
          </a:p>
          <a:p>
            <a:r>
              <a:rPr lang="de-DE" altLang="de-DE">
                <a:latin typeface="Arial" panose="020B0604020202020204" pitchFamily="34" charset="0"/>
              </a:rPr>
              <a:t>Autonomie bei der Berufsausübung (Fach- und Sachautorität)</a:t>
            </a:r>
          </a:p>
          <a:p>
            <a:r>
              <a:rPr lang="de-DE" altLang="de-DE">
                <a:latin typeface="Arial" panose="020B0604020202020204" pitchFamily="34" charset="0"/>
              </a:rPr>
              <a:t>Selbstkontrolle durch Berufsverbände, Interessenvertretung</a:t>
            </a: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9941" name="Datumsplatzhalt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115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20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92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64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08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Entwurf 18.06.2012</a:t>
            </a:r>
          </a:p>
        </p:txBody>
      </p:sp>
    </p:spTree>
    <p:extLst>
      <p:ext uri="{BB962C8B-B14F-4D97-AF65-F5344CB8AC3E}">
        <p14:creationId xmlns:p14="http://schemas.microsoft.com/office/powerpoint/2010/main" val="177163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115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20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92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64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0800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48E40B-C787-42E1-8CA5-58CAA1E8F51C}" type="slidenum">
              <a:rPr lang="de-DE" altLang="de-DE"/>
              <a:pPr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228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769" indent="-291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260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9964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668" indent="-2328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1372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07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77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8483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543D7-0F18-4F77-ADD7-CEE8E1A54917}" type="slidenum">
              <a:rPr lang="de-DE"/>
              <a:pPr eaLnBrk="1" hangingPunct="1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934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1177-A058-4F6A-A2B8-7989B18E0C7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85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7" tIns="46008" rIns="92017" bIns="46008" anchor="b"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D37602-F56C-425D-BBAF-FA75EBAD2DFC}" type="slidenum">
              <a:rPr lang="de-DE" altLang="de-DE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3493" name="Datumsplatzhalt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/>
              <a:t>Entwurf 18.06.2012</a:t>
            </a:r>
          </a:p>
        </p:txBody>
      </p:sp>
    </p:spTree>
    <p:extLst>
      <p:ext uri="{BB962C8B-B14F-4D97-AF65-F5344CB8AC3E}">
        <p14:creationId xmlns:p14="http://schemas.microsoft.com/office/powerpoint/2010/main" val="408143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36B6F8-1D0D-4DD9-A94C-15F63A332A29}" type="slidenum">
              <a:rPr lang="de-DE" altLang="de-DE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90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 flipV="1">
            <a:off x="395288" y="478233"/>
            <a:ext cx="8352000" cy="25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68980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 flipV="1">
            <a:off x="395287" y="6165850"/>
            <a:ext cx="8352000" cy="25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5223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latin typeface="Arial" charset="0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 flipV="1">
            <a:off x="384384" y="476672"/>
            <a:ext cx="8352000" cy="25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9817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850" y="6165850"/>
            <a:ext cx="8496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7168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7168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7168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7168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7168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168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168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168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168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12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052513"/>
            <a:ext cx="7772400" cy="1470025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068638"/>
            <a:ext cx="4495800" cy="2641600"/>
          </a:xfrm>
        </p:spPr>
        <p:txBody>
          <a:bodyPr/>
          <a:lstStyle>
            <a:lvl1pPr marL="0" indent="0">
              <a:buFont typeface="Arial" charset="0"/>
              <a:buNone/>
              <a:defRPr sz="29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87733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 userDrawn="1"/>
        </p:nvSpPr>
        <p:spPr bwMode="auto">
          <a:xfrm>
            <a:off x="611188" y="1557338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de-DE"/>
              <a:t> 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de-DE"/>
          </a:p>
          <a:p>
            <a:pPr eaLnBrk="1" hangingPunct="1">
              <a:buFont typeface="Arial" charset="0"/>
              <a:buChar char="•"/>
              <a:defRPr/>
            </a:pPr>
            <a:endParaRPr lang="de-DE"/>
          </a:p>
          <a:p>
            <a:pPr eaLnBrk="1" hangingPunct="1">
              <a:buFont typeface="Arial" charset="0"/>
              <a:buChar char="•"/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0550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51920" y="2924944"/>
            <a:ext cx="4608512" cy="271385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683568" y="2996952"/>
            <a:ext cx="2664296" cy="26642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8914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85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18B28-C610-4233-8E28-7ADFF5765BFC}" type="datetimeFigureOut">
              <a:rPr lang="de-DE" smtClean="0"/>
              <a:t>27.09.2016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F0213-0B65-44D0-B6CE-E806DD924A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92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811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492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296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 flipV="1">
            <a:off x="395287" y="6165850"/>
            <a:ext cx="8352000" cy="25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70" r:id="rId6"/>
    <p:sldLayoutId id="2147483971" r:id="rId7"/>
    <p:sldLayoutId id="2147483972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9A400"/>
        </a:buClr>
        <a:buSzPct val="85000"/>
        <a:buFont typeface="Arial" panose="020B0604020202020204" pitchFamily="34" charset="0"/>
        <a:buChar char="►"/>
        <a:defRPr sz="2400" b="1">
          <a:solidFill>
            <a:srgbClr val="79A400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79A400"/>
        </a:buClr>
        <a:buFont typeface="Symbol" panose="05050102010706020507" pitchFamily="18" charset="2"/>
        <a:buChar char="·"/>
        <a:defRPr sz="22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1264" y="3809601"/>
            <a:ext cx="7597775" cy="2067671"/>
          </a:xfrm>
          <a:noFill/>
        </p:spPr>
        <p:txBody>
          <a:bodyPr/>
          <a:lstStyle/>
          <a:p>
            <a:pPr algn="ctr"/>
            <a:r>
              <a:rPr lang="de-DE" altLang="de-DE" sz="2800" dirty="0">
                <a:solidFill>
                  <a:srgbClr val="0000FF"/>
                </a:solidFill>
              </a:rPr>
              <a:t>Gutachterkommission </a:t>
            </a:r>
            <a:br>
              <a:rPr lang="de-DE" altLang="de-DE" sz="2800" dirty="0">
                <a:solidFill>
                  <a:srgbClr val="0000FF"/>
                </a:solidFill>
              </a:rPr>
            </a:br>
            <a:r>
              <a:rPr lang="de-DE" altLang="de-DE" sz="2800" dirty="0">
                <a:solidFill>
                  <a:srgbClr val="0000FF"/>
                </a:solidFill>
              </a:rPr>
              <a:t>und Qualitätssicherung in der Medizin </a:t>
            </a:r>
            <a:r>
              <a:rPr lang="de-DE" altLang="de-DE" sz="2800" dirty="0">
                <a:solidFill>
                  <a:schemeClr val="tx1"/>
                </a:solidFill>
                <a:latin typeface="+mn-lt"/>
              </a:rPr>
              <a:t>Organisation in der ärztlichen Selbstverwaltung in Deutschland</a:t>
            </a:r>
            <a:endParaRPr lang="de-DE" altLang="de-DE" sz="2800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796136" y="2585312"/>
            <a:ext cx="298839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9A400"/>
              </a:buClr>
              <a:buSzPct val="85000"/>
              <a:buFont typeface="Arial" panose="020B0604020202020204" pitchFamily="34" charset="0"/>
              <a:buChar char="►"/>
              <a:defRPr sz="2400" b="1">
                <a:solidFill>
                  <a:srgbClr val="79A4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20000"/>
              </a:spcBef>
              <a:buClr>
                <a:srgbClr val="79A400"/>
              </a:buClr>
              <a:buFont typeface="Symbol" panose="05050102010706020507" pitchFamily="18" charset="2"/>
              <a:buChar char="·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>
                <a:solidFill>
                  <a:schemeClr val="tx1"/>
                </a:solidFill>
                <a:latin typeface="+mn-lt"/>
              </a:rPr>
              <a:t>Dr. med. </a:t>
            </a:r>
            <a:br>
              <a:rPr lang="de-DE" altLang="de-DE" dirty="0">
                <a:solidFill>
                  <a:schemeClr val="tx1"/>
                </a:solidFill>
                <a:latin typeface="+mn-lt"/>
              </a:rPr>
            </a:br>
            <a:r>
              <a:rPr lang="de-DE" altLang="de-DE" dirty="0">
                <a:solidFill>
                  <a:schemeClr val="tx1"/>
                </a:solidFill>
                <a:latin typeface="+mn-lt"/>
              </a:rPr>
              <a:t>Hans-Georg Huber</a:t>
            </a:r>
          </a:p>
        </p:txBody>
      </p:sp>
      <p:sp>
        <p:nvSpPr>
          <p:cNvPr id="7174" name="Textfeld 1"/>
          <p:cNvSpPr txBox="1">
            <a:spLocks noChangeArrowheads="1"/>
          </p:cNvSpPr>
          <p:nvPr/>
        </p:nvSpPr>
        <p:spPr bwMode="auto">
          <a:xfrm>
            <a:off x="398463" y="6237288"/>
            <a:ext cx="83502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9A400"/>
              </a:buClr>
              <a:buSzPct val="85000"/>
              <a:buFont typeface="Arial" panose="020B0604020202020204" pitchFamily="34" charset="0"/>
              <a:buChar char="►"/>
              <a:defRPr sz="2400" b="1">
                <a:solidFill>
                  <a:srgbClr val="79A4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20000"/>
              </a:spcBef>
              <a:buClr>
                <a:srgbClr val="79A400"/>
              </a:buClr>
              <a:buFont typeface="Symbol" panose="05050102010706020507" pitchFamily="18" charset="2"/>
              <a:buChar char="·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0">
              <a:solidFill>
                <a:schemeClr val="tx1"/>
              </a:solidFill>
            </a:endParaRPr>
          </a:p>
        </p:txBody>
      </p:sp>
      <p:pic>
        <p:nvPicPr>
          <p:cNvPr id="1028" name="Picture 4" descr="Qualitätsberichte erreichen ihre Zielgruppe n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4" y="723853"/>
            <a:ext cx="5293004" cy="25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124173"/>
            <a:ext cx="8229600" cy="4537075"/>
          </a:xfrm>
        </p:spPr>
        <p:txBody>
          <a:bodyPr/>
          <a:lstStyle/>
          <a:p>
            <a:pPr lvl="1">
              <a:lnSpc>
                <a:spcPct val="100000"/>
              </a:lnSpc>
              <a:buClrTx/>
              <a:buFont typeface="Wingdings" panose="05000000000000000000" pitchFamily="2" charset="2"/>
              <a:buChar char="§"/>
            </a:pPr>
            <a:r>
              <a:rPr lang="de-DE" altLang="de-DE" sz="2200" b="0" dirty="0">
                <a:solidFill>
                  <a:srgbClr val="000000"/>
                </a:solidFill>
              </a:rPr>
              <a:t>Die GAK genießt Vertrauen bei Patienten und Ärzten</a:t>
            </a:r>
          </a:p>
          <a:p>
            <a:pPr lvl="1">
              <a:lnSpc>
                <a:spcPct val="100000"/>
              </a:lnSpc>
              <a:buClrTx/>
              <a:buFont typeface="Wingdings" panose="05000000000000000000" pitchFamily="2" charset="2"/>
              <a:buChar char="§"/>
            </a:pPr>
            <a:r>
              <a:rPr lang="de-DE" altLang="de-DE" sz="2200" b="0" dirty="0">
                <a:solidFill>
                  <a:srgbClr val="000000"/>
                </a:solidFill>
              </a:rPr>
              <a:t>sie führt zur raschen Konfliktbeilegung </a:t>
            </a:r>
          </a:p>
          <a:p>
            <a:pPr lvl="1">
              <a:lnSpc>
                <a:spcPct val="100000"/>
              </a:lnSpc>
              <a:buClrTx/>
              <a:buFont typeface="Wingdings" panose="05000000000000000000" pitchFamily="2" charset="2"/>
              <a:buChar char="§"/>
            </a:pPr>
            <a:r>
              <a:rPr lang="de-DE" altLang="de-DE" sz="2200" b="0" dirty="0">
                <a:solidFill>
                  <a:srgbClr val="000000"/>
                </a:solidFill>
              </a:rPr>
              <a:t>sie entlastet Gerichte und Steuerzahler</a:t>
            </a:r>
          </a:p>
          <a:p>
            <a:pPr lvl="1">
              <a:lnSpc>
                <a:spcPct val="100000"/>
              </a:lnSpc>
              <a:buClrTx/>
              <a:buFont typeface="Wingdings" panose="05000000000000000000" pitchFamily="2" charset="2"/>
              <a:buChar char="§"/>
            </a:pPr>
            <a:r>
              <a:rPr lang="de-DE" altLang="de-DE" sz="2200" b="0" dirty="0">
                <a:solidFill>
                  <a:srgbClr val="000000"/>
                </a:solidFill>
              </a:rPr>
              <a:t>sie ist ein für die Situation in der Medizin geeignetes Instrument außergerichtlicher Streitbeilegung</a:t>
            </a:r>
            <a:endParaRPr lang="ru-RU" altLang="de-DE" sz="2200" b="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ClrTx/>
              <a:buNone/>
            </a:pPr>
            <a:endParaRPr lang="de-DE" altLang="de-DE" sz="2400" b="0" dirty="0">
              <a:solidFill>
                <a:srgbClr val="333399"/>
              </a:solidFill>
            </a:endParaRPr>
          </a:p>
          <a:p>
            <a:pPr lvl="1">
              <a:lnSpc>
                <a:spcPct val="100000"/>
              </a:lnSpc>
              <a:buClrTx/>
              <a:buNone/>
            </a:pPr>
            <a:r>
              <a:rPr lang="ru-RU" altLang="de-DE" sz="2400" b="0" dirty="0">
                <a:solidFill>
                  <a:srgbClr val="333399"/>
                </a:solidFill>
              </a:rPr>
              <a:t>Заключение</a:t>
            </a:r>
          </a:p>
          <a:p>
            <a:pPr lvl="1">
              <a:lnSpc>
                <a:spcPct val="100000"/>
              </a:lnSpc>
              <a:buClrTx/>
              <a:buNone/>
            </a:pPr>
            <a:r>
              <a:rPr lang="ru-RU" altLang="de-DE" sz="1600" b="0" dirty="0">
                <a:solidFill>
                  <a:srgbClr val="333399"/>
                </a:solidFill>
              </a:rPr>
              <a:t>-</a:t>
            </a:r>
            <a:r>
              <a:rPr lang="de-DE" altLang="de-DE" sz="1600" b="0" dirty="0">
                <a:solidFill>
                  <a:srgbClr val="333399"/>
                </a:solidFill>
              </a:rPr>
              <a:t>   </a:t>
            </a:r>
            <a:r>
              <a:rPr lang="ru-RU" altLang="de-DE" sz="2400" b="0" dirty="0">
                <a:solidFill>
                  <a:srgbClr val="333399"/>
                </a:solidFill>
              </a:rPr>
              <a:t>Пользуется доверием пациентов</a:t>
            </a:r>
          </a:p>
          <a:p>
            <a:pPr lvl="1">
              <a:lnSpc>
                <a:spcPct val="100000"/>
              </a:lnSpc>
              <a:buClrTx/>
              <a:buNone/>
            </a:pPr>
            <a:r>
              <a:rPr lang="ru-RU" altLang="de-DE" sz="2400" b="0" dirty="0">
                <a:solidFill>
                  <a:srgbClr val="333399"/>
                </a:solidFill>
              </a:rPr>
              <a:t>-</a:t>
            </a:r>
            <a:r>
              <a:rPr lang="de-DE" altLang="de-DE" sz="2400" b="0" dirty="0">
                <a:solidFill>
                  <a:srgbClr val="333399"/>
                </a:solidFill>
              </a:rPr>
              <a:t>  </a:t>
            </a:r>
            <a:r>
              <a:rPr lang="ru-RU" altLang="de-DE" sz="2400" b="0" dirty="0">
                <a:solidFill>
                  <a:srgbClr val="333399"/>
                </a:solidFill>
              </a:rPr>
              <a:t>Ведет к быстрому разрешению конфликтов</a:t>
            </a:r>
          </a:p>
          <a:p>
            <a:pPr lvl="1">
              <a:lnSpc>
                <a:spcPct val="100000"/>
              </a:lnSpc>
              <a:buClrTx/>
              <a:buNone/>
            </a:pPr>
            <a:r>
              <a:rPr lang="ru-RU" altLang="de-DE" sz="2400" b="0" dirty="0">
                <a:solidFill>
                  <a:srgbClr val="333399"/>
                </a:solidFill>
              </a:rPr>
              <a:t>-</a:t>
            </a:r>
            <a:r>
              <a:rPr lang="de-DE" altLang="de-DE" sz="2400" b="0" dirty="0">
                <a:solidFill>
                  <a:srgbClr val="333399"/>
                </a:solidFill>
              </a:rPr>
              <a:t>  </a:t>
            </a:r>
            <a:r>
              <a:rPr lang="ru-RU" altLang="de-DE" sz="2400" b="0" dirty="0">
                <a:solidFill>
                  <a:srgbClr val="333399"/>
                </a:solidFill>
              </a:rPr>
              <a:t>Разгружает суды и налогоплательщиков</a:t>
            </a:r>
          </a:p>
          <a:p>
            <a:pPr lvl="1">
              <a:lnSpc>
                <a:spcPct val="100000"/>
              </a:lnSpc>
              <a:buClrTx/>
              <a:buNone/>
            </a:pPr>
            <a:r>
              <a:rPr lang="ru-RU" altLang="de-DE" sz="2400" b="0" dirty="0">
                <a:solidFill>
                  <a:srgbClr val="333399"/>
                </a:solidFill>
              </a:rPr>
              <a:t>-</a:t>
            </a:r>
            <a:r>
              <a:rPr lang="de-DE" altLang="de-DE" sz="2400" b="0" dirty="0">
                <a:solidFill>
                  <a:srgbClr val="333399"/>
                </a:solidFill>
              </a:rPr>
              <a:t>  </a:t>
            </a:r>
            <a:r>
              <a:rPr lang="ru-RU" altLang="de-DE" sz="2400" b="0" dirty="0">
                <a:solidFill>
                  <a:srgbClr val="333399"/>
                </a:solidFill>
              </a:rPr>
              <a:t>Для нас подходящий инструмент досудебного</a:t>
            </a:r>
            <a:r>
              <a:rPr lang="de-DE" altLang="de-DE" sz="2400" b="0" dirty="0">
                <a:solidFill>
                  <a:srgbClr val="333399"/>
                </a:solidFill>
              </a:rPr>
              <a:t/>
            </a:r>
            <a:br>
              <a:rPr lang="de-DE" altLang="de-DE" sz="2400" b="0" dirty="0">
                <a:solidFill>
                  <a:srgbClr val="333399"/>
                </a:solidFill>
              </a:rPr>
            </a:br>
            <a:r>
              <a:rPr lang="ru-RU" altLang="de-DE" sz="2400" b="0" dirty="0">
                <a:solidFill>
                  <a:srgbClr val="333399"/>
                </a:solidFill>
              </a:rPr>
              <a:t>разбирательства</a:t>
            </a:r>
            <a:endParaRPr lang="de-DE" altLang="de-DE" sz="2400" b="0" dirty="0">
              <a:solidFill>
                <a:srgbClr val="333399"/>
              </a:solidFill>
            </a:endParaRPr>
          </a:p>
          <a:p>
            <a:endParaRPr lang="de-DE" b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805"/>
            <a:ext cx="8363272" cy="566936"/>
          </a:xfrm>
        </p:spPr>
        <p:txBody>
          <a:bodyPr anchor="t"/>
          <a:lstStyle/>
          <a:p>
            <a:pPr>
              <a:defRPr/>
            </a:pPr>
            <a:r>
              <a:rPr lang="de-DE" sz="2800" dirty="0"/>
              <a:t>Gutachterkommission bei der ÄK Nordrhein   </a:t>
            </a:r>
            <a:r>
              <a:rPr lang="de-DE" sz="2800" dirty="0" smtClean="0"/>
              <a:t>III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u="sng" dirty="0"/>
              <a:t>Ergebnis des ärztlichen Engagements:</a:t>
            </a:r>
            <a:endParaRPr lang="de-DE" sz="2800" b="1" u="sng" dirty="0">
              <a:effectLst/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524800" y="6293084"/>
            <a:ext cx="439688" cy="365125"/>
          </a:xfrm>
        </p:spPr>
        <p:txBody>
          <a:bodyPr/>
          <a:lstStyle/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14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48481"/>
            <a:ext cx="8302625" cy="576263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>
                <a:latin typeface="Calibri" panose="020F0502020204030204" pitchFamily="34" charset="0"/>
              </a:rPr>
              <a:t>Qualitätssicherung bei der Ärztekammer Nordrhein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2" y="1160463"/>
            <a:ext cx="8280151" cy="3708697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00FF"/>
              </a:buClr>
              <a:buSzPct val="105000"/>
              <a:buFont typeface="Wingdings" pitchFamily="2" charset="2"/>
              <a:buChar char="Ø"/>
              <a:defRPr/>
            </a:pPr>
            <a:r>
              <a:rPr lang="de-DE" sz="2000" b="0" spc="-100" dirty="0">
                <a:solidFill>
                  <a:schemeClr val="tx1"/>
                </a:solidFill>
                <a:latin typeface="Calibri" panose="020F0502020204030204" pitchFamily="34" charset="0"/>
              </a:rPr>
              <a:t>Qualitätssicherung von Ärztekammer Nordrhein mit allen Krankenhäusern  seit 1982 freiwillig (z. B. Geburtshilfe)</a:t>
            </a:r>
          </a:p>
          <a:p>
            <a:pPr>
              <a:lnSpc>
                <a:spcPts val="2300"/>
              </a:lnSpc>
              <a:spcBef>
                <a:spcPts val="600"/>
              </a:spcBef>
              <a:buClr>
                <a:srgbClr val="0000FF"/>
              </a:buClr>
              <a:buSzPct val="105000"/>
              <a:buFont typeface="Wingdings" pitchFamily="2" charset="2"/>
              <a:buChar char="Ø"/>
              <a:defRPr/>
            </a:pP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seit 1. Januar 1989 gesetzlich gefordert (SGB V, § 137)</a:t>
            </a:r>
          </a:p>
          <a:p>
            <a:pPr>
              <a:lnSpc>
                <a:spcPts val="2300"/>
              </a:lnSpc>
              <a:spcBef>
                <a:spcPts val="600"/>
              </a:spcBef>
              <a:buClr>
                <a:srgbClr val="0000FF"/>
              </a:buClr>
              <a:buSzPct val="105000"/>
              <a:buFont typeface="Wingdings" pitchFamily="2" charset="2"/>
              <a:buChar char="Ø"/>
              <a:defRPr/>
            </a:pP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in zahlreichen Gesetzesänderungen seither konkretisiert</a:t>
            </a:r>
          </a:p>
          <a:p>
            <a:pPr>
              <a:lnSpc>
                <a:spcPts val="2300"/>
              </a:lnSpc>
              <a:spcBef>
                <a:spcPts val="600"/>
              </a:spcBef>
              <a:buClr>
                <a:srgbClr val="0000FF"/>
              </a:buClr>
              <a:buSzPct val="105000"/>
              <a:buFont typeface="Wingdings" pitchFamily="2" charset="2"/>
              <a:buChar char="Ø"/>
              <a:defRPr/>
            </a:pP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für Krankenhaus und Praxis umfassend geregelt</a:t>
            </a:r>
          </a:p>
          <a:p>
            <a:pPr>
              <a:lnSpc>
                <a:spcPts val="2300"/>
              </a:lnSpc>
              <a:spcBef>
                <a:spcPts val="600"/>
              </a:spcBef>
              <a:buClr>
                <a:srgbClr val="0000FF"/>
              </a:buClr>
              <a:buSzPct val="105000"/>
              <a:buFont typeface="Wingdings" pitchFamily="2" charset="2"/>
              <a:buChar char="Ø"/>
              <a:defRPr/>
            </a:pP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auf Ergebnis- und Prozessqualität ausgerichtet</a:t>
            </a:r>
          </a:p>
          <a:p>
            <a:pPr>
              <a:lnSpc>
                <a:spcPts val="2300"/>
              </a:lnSpc>
              <a:spcBef>
                <a:spcPts val="600"/>
              </a:spcBef>
              <a:buClr>
                <a:srgbClr val="0000FF"/>
              </a:buClr>
              <a:buSzPct val="105000"/>
              <a:buFont typeface="Wingdings" pitchFamily="2" charset="2"/>
              <a:buChar char="Ø"/>
              <a:defRPr/>
            </a:pP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in Vorbereitung: Versorgungssteuerung über Qualität</a:t>
            </a:r>
          </a:p>
          <a:p>
            <a:pPr>
              <a:lnSpc>
                <a:spcPts val="2300"/>
              </a:lnSpc>
              <a:spcBef>
                <a:spcPts val="600"/>
              </a:spcBef>
              <a:buClr>
                <a:srgbClr val="0000FF"/>
              </a:buClr>
              <a:buSzPct val="105000"/>
              <a:buFont typeface="Wingdings" pitchFamily="2" charset="2"/>
              <a:buChar char="Ø"/>
              <a:defRPr/>
            </a:pP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in Überlegung: „</a:t>
            </a:r>
            <a:r>
              <a:rPr lang="de-DE" sz="2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pay</a:t>
            </a: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2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2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performance</a:t>
            </a: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“ (P4P)</a:t>
            </a:r>
          </a:p>
          <a:p>
            <a:pPr>
              <a:lnSpc>
                <a:spcPts val="2300"/>
              </a:lnSpc>
              <a:spcBef>
                <a:spcPts val="600"/>
              </a:spcBef>
              <a:buClr>
                <a:srgbClr val="0000FF"/>
              </a:buClr>
              <a:buSzPct val="105000"/>
              <a:buFont typeface="Wingdings" pitchFamily="2" charset="2"/>
              <a:buChar char="Ø"/>
              <a:defRPr/>
            </a:pP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Gründung des nationalen „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nstituts für 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Q</a:t>
            </a: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ualitätssicherung und 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ransparenz 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m 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G</a:t>
            </a:r>
            <a:r>
              <a:rPr lang="de-D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esundheitswesen“ (IQTIG, 2014)</a:t>
            </a:r>
            <a:endParaRPr lang="de-DE" b="0" dirty="0">
              <a:latin typeface="Calibri" panose="020F0502020204030204" pitchFamily="34" charset="0"/>
            </a:endParaRPr>
          </a:p>
        </p:txBody>
      </p:sp>
      <p:pic>
        <p:nvPicPr>
          <p:cNvPr id="3072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32" y="4517479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  <a:endParaRPr lang="de-DE" sz="1100" dirty="0">
              <a:solidFill>
                <a:schemeClr val="tx1">
                  <a:tint val="75000"/>
                </a:schemeClr>
              </a:solidFill>
              <a:ea typeface="Segoe UI" pitchFamily="34" charset="0"/>
              <a:cs typeface="Arial" pitchFamily="34" charset="0"/>
            </a:endParaRPr>
          </a:p>
        </p:txBody>
      </p:sp>
      <p:sp>
        <p:nvSpPr>
          <p:cNvPr id="9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0854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4518"/>
            <a:ext cx="5915000" cy="476250"/>
          </a:xfrm>
          <a:solidFill>
            <a:srgbClr val="FFFFFF">
              <a:alpha val="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defRPr/>
            </a:pPr>
            <a:r>
              <a:rPr lang="de-DE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Qualitätssicheru</a:t>
            </a: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NRW</a:t>
            </a:r>
            <a:b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der Ärztekammer Nordrhein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7" y="2420888"/>
            <a:ext cx="8641209" cy="15113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Geschäftsstelle Qualitätssicherung NRW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Finanzierung nach § 137 SGB V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Qualitätssicherung im Krankenhaus </a:t>
            </a: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altLang="de-DE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de-DE" altLang="de-DE" sz="235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Überwachung von ca. 731.562 Behandlungsfällen / 2015</a:t>
            </a:r>
          </a:p>
          <a:p>
            <a:pPr lvl="1"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de-DE" altLang="de-DE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ca. 64 000 Qualitätsprüfungen in 20 Bereichen</a:t>
            </a:r>
          </a:p>
          <a:p>
            <a:pPr lvl="1"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de-DE" altLang="de-DE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sicherer „Strukturierter Dialog“ mit ca. 1.700 Ärzten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51520" y="3860800"/>
            <a:ext cx="8892479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9A400"/>
              </a:buClr>
              <a:buSzPct val="85000"/>
              <a:buFont typeface="Arial" panose="020B0604020202020204" pitchFamily="34" charset="0"/>
              <a:buChar char="►"/>
              <a:defRPr sz="2400" b="1">
                <a:solidFill>
                  <a:srgbClr val="79A4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ct val="20000"/>
              </a:spcBef>
              <a:buClr>
                <a:srgbClr val="79A400"/>
              </a:buClr>
              <a:buFont typeface="Symbol" panose="05050102010706020507" pitchFamily="18" charset="2"/>
              <a:buChar char="·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9900" y="914400"/>
            <a:ext cx="1790700" cy="1047750"/>
          </a:xfr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</a:p>
        </p:txBody>
      </p:sp>
      <p:sp>
        <p:nvSpPr>
          <p:cNvPr id="9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00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95536" y="980728"/>
            <a:ext cx="6726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de-DE" altLang="de-DE" sz="2800" b="1" spc="-30" dirty="0">
                <a:solidFill>
                  <a:schemeClr val="tx1"/>
                </a:solidFill>
              </a:rPr>
              <a:t>Auswertung, Beispiel</a:t>
            </a:r>
          </a:p>
          <a:p>
            <a:pPr eaLnBrk="1" hangingPunct="1">
              <a:lnSpc>
                <a:spcPts val="2500"/>
              </a:lnSpc>
            </a:pPr>
            <a:r>
              <a:rPr lang="de-DE" altLang="de-DE" dirty="0">
                <a:solidFill>
                  <a:schemeClr val="tx1"/>
                </a:solidFill>
              </a:rPr>
              <a:t>Qualitätsindikatoren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7" y="476672"/>
            <a:ext cx="4751352" cy="5702647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395536" y="1756360"/>
            <a:ext cx="3384376" cy="15286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marL="2857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  <a:buClr>
                <a:srgbClr val="1D3486"/>
              </a:buClr>
              <a:buSzPct val="75000"/>
              <a:buFont typeface="Wingdings" pitchFamily="2" charset="2"/>
              <a:buChar char="l"/>
              <a:defRPr/>
            </a:pPr>
            <a:r>
              <a:rPr lang="de-DE" altLang="de-DE" sz="1600" dirty="0"/>
              <a:t>Referenzbereiche: </a:t>
            </a:r>
            <a:br>
              <a:rPr lang="de-DE" altLang="de-DE" sz="1600" dirty="0"/>
            </a:br>
            <a:r>
              <a:rPr lang="de-DE" altLang="de-DE" sz="1600" dirty="0"/>
              <a:t>i. d. R. 5%- / 95% - Perzentile</a:t>
            </a:r>
            <a:br>
              <a:rPr lang="de-DE" altLang="de-DE" sz="1600" dirty="0"/>
            </a:br>
            <a:r>
              <a:rPr lang="de-DE" altLang="de-DE" sz="1600" dirty="0"/>
              <a:t>(Ausnahme Doku-Qualität)</a:t>
            </a:r>
          </a:p>
          <a:p>
            <a:pPr eaLnBrk="1" hangingPunct="1">
              <a:lnSpc>
                <a:spcPts val="2000"/>
              </a:lnSpc>
              <a:spcBef>
                <a:spcPts val="1200"/>
              </a:spcBef>
              <a:buClr>
                <a:srgbClr val="1D3486"/>
              </a:buClr>
              <a:buSzPct val="75000"/>
              <a:buFont typeface="Wingdings" pitchFamily="2" charset="2"/>
              <a:buChar char="l"/>
              <a:defRPr/>
            </a:pPr>
            <a:r>
              <a:rPr lang="de-DE" altLang="de-DE" sz="1600" dirty="0"/>
              <a:t>„</a:t>
            </a:r>
            <a:r>
              <a:rPr lang="de-DE" altLang="de-DE" sz="1600" dirty="0" err="1"/>
              <a:t>need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know</a:t>
            </a:r>
            <a:r>
              <a:rPr lang="de-DE" altLang="de-DE" sz="1600" dirty="0"/>
              <a:t>“ - Prinzip:</a:t>
            </a:r>
            <a:br>
              <a:rPr lang="de-DE" altLang="de-DE" sz="1600" dirty="0"/>
            </a:br>
            <a:r>
              <a:rPr lang="de-DE" altLang="de-DE" sz="1600" dirty="0"/>
              <a:t>Zentren </a:t>
            </a:r>
            <a:r>
              <a:rPr lang="de-DE" altLang="de-DE" sz="1600" dirty="0" err="1"/>
              <a:t>pseudonymisiert</a:t>
            </a:r>
            <a:r>
              <a:rPr lang="de-DE" altLang="de-DE" sz="1600" dirty="0"/>
              <a:t> !</a:t>
            </a:r>
            <a:endParaRPr lang="de-DE" altLang="de-DE" sz="800" dirty="0">
              <a:solidFill>
                <a:schemeClr val="tx1"/>
              </a:solidFill>
            </a:endParaRPr>
          </a:p>
        </p:txBody>
      </p:sp>
      <p:grpSp>
        <p:nvGrpSpPr>
          <p:cNvPr id="8" name="Gruppieren 7"/>
          <p:cNvGrpSpPr>
            <a:grpSpLocks/>
          </p:cNvGrpSpPr>
          <p:nvPr/>
        </p:nvGrpSpPr>
        <p:grpSpPr bwMode="auto">
          <a:xfrm>
            <a:off x="395288" y="3645024"/>
            <a:ext cx="5545137" cy="1439055"/>
            <a:chOff x="394512" y="4076793"/>
            <a:chExt cx="5545640" cy="1440438"/>
          </a:xfrm>
        </p:grpSpPr>
        <p:sp>
          <p:nvSpPr>
            <p:cNvPr id="12295" name="Abgerundetes Rechteck 6"/>
            <p:cNvSpPr>
              <a:spLocks noChangeArrowheads="1"/>
            </p:cNvSpPr>
            <p:nvPr/>
          </p:nvSpPr>
          <p:spPr bwMode="auto">
            <a:xfrm>
              <a:off x="4860032" y="4220511"/>
              <a:ext cx="1080120" cy="1296720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29019"/>
              </a:srgbClr>
            </a:solidFill>
            <a:ln w="19050" algn="ctr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solidFill>
                  <a:schemeClr val="accent2"/>
                </a:solidFill>
              </a:endParaRPr>
            </a:p>
          </p:txBody>
        </p:sp>
        <p:sp>
          <p:nvSpPr>
            <p:cNvPr id="12294" name="Legende mit Linie 1 (Markierungsleiste) 5"/>
            <p:cNvSpPr>
              <a:spLocks/>
            </p:cNvSpPr>
            <p:nvPr/>
          </p:nvSpPr>
          <p:spPr bwMode="auto">
            <a:xfrm>
              <a:off x="394512" y="4076793"/>
              <a:ext cx="2808815" cy="1152128"/>
            </a:xfrm>
            <a:prstGeom prst="accentCallout1">
              <a:avLst>
                <a:gd name="adj1" fmla="val 40241"/>
                <a:gd name="adj2" fmla="val 121269"/>
                <a:gd name="adj3" fmla="val 38602"/>
                <a:gd name="adj4" fmla="val 197713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de-DE" altLang="de-DE" sz="1600" b="1" dirty="0">
                  <a:solidFill>
                    <a:schemeClr val="tx1"/>
                  </a:solidFill>
                </a:rPr>
                <a:t>Beispiel</a:t>
              </a:r>
              <a:r>
                <a:rPr lang="de-DE" altLang="de-DE" sz="1600" dirty="0">
                  <a:solidFill>
                    <a:schemeClr val="tx1"/>
                  </a:solidFill>
                </a:rPr>
                <a:t>:</a:t>
              </a:r>
              <a:br>
                <a:rPr lang="de-DE" altLang="de-DE" sz="1600" dirty="0">
                  <a:solidFill>
                    <a:schemeClr val="tx1"/>
                  </a:solidFill>
                </a:rPr>
              </a:br>
              <a:r>
                <a:rPr lang="de-DE" altLang="de-DE" sz="1600" dirty="0">
                  <a:solidFill>
                    <a:srgbClr val="C00000"/>
                  </a:solidFill>
                </a:rPr>
                <a:t>Optimierungspotenzial bei „Dokumentation des </a:t>
              </a:r>
              <a:r>
                <a:rPr lang="de-DE" altLang="de-DE" sz="1600" spc="-60" dirty="0">
                  <a:solidFill>
                    <a:srgbClr val="C00000"/>
                  </a:solidFill>
                </a:rPr>
                <a:t>Schwangerschaftsausgangs</a:t>
              </a:r>
            </a:p>
          </p:txBody>
        </p:sp>
      </p:grpSp>
      <p:sp>
        <p:nvSpPr>
          <p:cNvPr id="9" name="Titel 1"/>
          <p:cNvSpPr txBox="1">
            <a:spLocks/>
          </p:cNvSpPr>
          <p:nvPr/>
        </p:nvSpPr>
        <p:spPr bwMode="auto">
          <a:xfrm>
            <a:off x="323528" y="476672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de-DE" altLang="de-DE" sz="2800" kern="0" dirty="0">
                <a:latin typeface="Calibri" panose="020F0502020204030204" pitchFamily="34" charset="0"/>
              </a:rPr>
              <a:t>QS Reproduktions-Med.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</a:p>
        </p:txBody>
      </p:sp>
      <p:sp>
        <p:nvSpPr>
          <p:cNvPr id="14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174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7808504" cy="4684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3831" y="548481"/>
            <a:ext cx="8302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2800" kern="0" dirty="0">
                <a:solidFill>
                  <a:srgbClr val="0000FF"/>
                </a:solidFill>
                <a:latin typeface="Calibri" panose="020F0502020204030204" pitchFamily="34" charset="0"/>
              </a:rPr>
              <a:t>Qualitätssicherung NRW, Ergebnisse im Internet</a:t>
            </a: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rot="20800892">
            <a:off x="2456426" y="3553561"/>
            <a:ext cx="4237077" cy="830997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/>
              <a:t>Details </a:t>
            </a:r>
            <a:r>
              <a:rPr lang="en-US" sz="2400" b="1" dirty="0" err="1"/>
              <a:t>unter</a:t>
            </a:r>
            <a:r>
              <a:rPr lang="en-US" sz="2400" b="1" dirty="0"/>
              <a:t>: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www.qs-nrw.org</a:t>
            </a:r>
            <a:endParaRPr lang="en-US" sz="2400" b="1" dirty="0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77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3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latin typeface="Arial" panose="020B0604020202020204" pitchFamily="34" charset="0"/>
              </a:rPr>
              <a:t>Agenda</a:t>
            </a:r>
          </a:p>
        </p:txBody>
      </p:sp>
      <p:sp>
        <p:nvSpPr>
          <p:cNvPr id="8195" name="Inhaltsplatzhalter 4"/>
          <p:cNvSpPr>
            <a:spLocks noGrp="1"/>
          </p:cNvSpPr>
          <p:nvPr>
            <p:ph idx="1"/>
          </p:nvPr>
        </p:nvSpPr>
        <p:spPr>
          <a:xfrm>
            <a:off x="468312" y="1412875"/>
            <a:ext cx="8496175" cy="4537075"/>
          </a:xfrm>
        </p:spPr>
        <p:txBody>
          <a:bodyPr/>
          <a:lstStyle/>
          <a:p>
            <a:pPr marL="0" indent="0" defTabSz="549275">
              <a:spcBef>
                <a:spcPct val="0"/>
              </a:spcBef>
              <a:buClr>
                <a:srgbClr val="0000FF"/>
              </a:buClr>
              <a:buNone/>
              <a:tabLst>
                <a:tab pos="1438275" algn="l"/>
              </a:tabLst>
            </a:pPr>
            <a:endParaRPr lang="de-DE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Ärztliche Selbstverwaltung </a:t>
            </a:r>
            <a:br>
              <a:rPr lang="de-DE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de-DE" sz="2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 Deutschland</a:t>
            </a: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endParaRPr lang="de-DE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Gutachterkommission und Qualitätssicherung</a:t>
            </a:r>
            <a:br>
              <a:rPr lang="de-DE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de-DE" sz="2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Aufgaben für die Ärzteschaft</a:t>
            </a: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endParaRPr lang="de-DE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</a:rPr>
              <a:t>Handeln – statt behandelt werden</a:t>
            </a:r>
            <a:br>
              <a:rPr lang="de-DE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sz="2800" b="0" dirty="0">
                <a:solidFill>
                  <a:schemeClr val="tx1"/>
                </a:solidFill>
                <a:latin typeface="Arial" panose="020B0604020202020204" pitchFamily="34" charset="0"/>
              </a:rPr>
              <a:t>ethische und strategische Aspekte</a:t>
            </a:r>
          </a:p>
        </p:txBody>
      </p:sp>
      <p:sp>
        <p:nvSpPr>
          <p:cNvPr id="4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  <a:endParaRPr lang="de-DE" sz="1100" dirty="0">
              <a:solidFill>
                <a:schemeClr val="tx1">
                  <a:tint val="75000"/>
                </a:schemeClr>
              </a:solidFill>
              <a:ea typeface="Segoe UI" pitchFamily="34" charset="0"/>
              <a:cs typeface="Arial" pitchFamily="34" charset="0"/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344305" cy="4752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94456" y="227968"/>
            <a:ext cx="83820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lnSpc>
                <a:spcPts val="3600"/>
              </a:lnSpc>
              <a:spcBef>
                <a:spcPts val="0"/>
              </a:spcBef>
            </a:pPr>
            <a:endParaRPr lang="ru-RU" b="1" spc="-20" dirty="0">
              <a:solidFill>
                <a:schemeClr val="tx2"/>
              </a:solidFill>
            </a:endParaRPr>
          </a:p>
          <a:p>
            <a:pPr eaLnBrk="0" hangingPunct="0">
              <a:lnSpc>
                <a:spcPts val="3600"/>
              </a:lnSpc>
              <a:spcBef>
                <a:spcPts val="0"/>
              </a:spcBef>
            </a:pPr>
            <a:endParaRPr lang="ru-RU" spc="-20" dirty="0">
              <a:solidFill>
                <a:schemeClr val="tx2"/>
              </a:solidFill>
            </a:endParaRPr>
          </a:p>
          <a:p>
            <a:pPr eaLnBrk="0" hangingPunct="0">
              <a:spcBef>
                <a:spcPts val="0"/>
              </a:spcBef>
            </a:pPr>
            <a:r>
              <a:rPr lang="de-DE" sz="2000" b="1" spc="-20" dirty="0">
                <a:solidFill>
                  <a:schemeClr val="tx2"/>
                </a:solidFill>
              </a:rPr>
              <a:t>Gutachterkommission für ärztliche Behandlungsfehler </a:t>
            </a:r>
            <a:br>
              <a:rPr lang="de-DE" sz="2000" b="1" spc="-20" dirty="0">
                <a:solidFill>
                  <a:schemeClr val="tx2"/>
                </a:solidFill>
              </a:rPr>
            </a:br>
            <a:r>
              <a:rPr lang="de-DE" sz="2000" b="1" spc="-20" dirty="0">
                <a:solidFill>
                  <a:schemeClr val="tx2"/>
                </a:solidFill>
              </a:rPr>
              <a:t>und Qualitätssicherung  –</a:t>
            </a:r>
            <a:br>
              <a:rPr lang="de-DE" sz="2000" b="1" spc="-20" dirty="0">
                <a:solidFill>
                  <a:schemeClr val="tx2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wie will man Ärzte dafür interessieren ?</a:t>
            </a:r>
          </a:p>
          <a:p>
            <a:pPr algn="ctr">
              <a:spcBef>
                <a:spcPts val="0"/>
              </a:spcBef>
            </a:pPr>
            <a:endParaRPr lang="de-DE" b="1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FFC000"/>
                </a:solidFill>
              </a:rPr>
              <a:t>Почемй врачи долны быть заинтесованы ? </a:t>
            </a:r>
            <a:endParaRPr lang="de-DE" sz="2800" b="1" dirty="0">
              <a:solidFill>
                <a:srgbClr val="FFC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524800" y="6293084"/>
            <a:ext cx="439688" cy="365125"/>
          </a:xfrm>
        </p:spPr>
        <p:txBody>
          <a:bodyPr/>
          <a:lstStyle/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18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88" y="0"/>
            <a:ext cx="46101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520" y="3581400"/>
            <a:ext cx="4495800" cy="117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de-DE" sz="2000" dirty="0">
                <a:solidFill>
                  <a:schemeClr val="tx1"/>
                </a:solidFill>
              </a:rPr>
              <a:t>Professionen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>
                <a:solidFill>
                  <a:schemeClr val="tx1"/>
                </a:solidFill>
              </a:rPr>
              <a:t>und ihre Anerkennung: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b="1" dirty="0">
                <a:solidFill>
                  <a:schemeClr val="tx1"/>
                </a:solidFill>
              </a:rPr>
              <a:t>Ärzte führen mit Abstand</a:t>
            </a:r>
            <a:r>
              <a:rPr lang="de-DE" sz="2000" b="1" dirty="0">
                <a:solidFill>
                  <a:schemeClr val="tx1"/>
                </a:solidFill>
              </a:rPr>
              <a:t> !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/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76% der Deutsche wählen 2015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	den Arzt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zum prestigeträchtigsten Beruf .</a:t>
            </a:r>
            <a:br>
              <a:rPr lang="de-DE" sz="2000" dirty="0">
                <a:solidFill>
                  <a:schemeClr val="tx1"/>
                </a:solidFill>
              </a:rPr>
            </a:br>
            <a:endParaRPr lang="de-DE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de-DE" sz="2400" b="1" dirty="0">
                <a:solidFill>
                  <a:schemeClr val="tx1"/>
                </a:solidFill>
              </a:rPr>
              <a:t>Warum ?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9971"/>
            <a:ext cx="2743200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 rot="-1810506">
            <a:off x="2308765" y="2952831"/>
            <a:ext cx="6507268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dirty="0">
                <a:solidFill>
                  <a:srgbClr val="FF0000"/>
                </a:solidFill>
              </a:rPr>
              <a:t>… wegen guter Arbeit zum Wohl ihrer</a:t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>
                <a:solidFill>
                  <a:srgbClr val="FF0000"/>
                </a:solidFill>
              </a:rPr>
              <a:t>     Patienten</a:t>
            </a:r>
          </a:p>
          <a:p>
            <a:pPr>
              <a:spcBef>
                <a:spcPct val="50000"/>
              </a:spcBef>
              <a:defRPr/>
            </a:pPr>
            <a:r>
              <a:rPr lang="de-DE" sz="2800" dirty="0">
                <a:solidFill>
                  <a:srgbClr val="FF0000"/>
                </a:solidFill>
              </a:rPr>
              <a:t>… aber auch wegen des Einkommens</a:t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>
                <a:solidFill>
                  <a:srgbClr val="FF0000"/>
                </a:solidFill>
              </a:rPr>
              <a:t>     und gesellschaftlicher Bedeutung !</a:t>
            </a:r>
          </a:p>
        </p:txBody>
      </p:sp>
      <p:sp>
        <p:nvSpPr>
          <p:cNvPr id="3079" name="Oval 6"/>
          <p:cNvSpPr>
            <a:spLocks noChangeArrowheads="1"/>
          </p:cNvSpPr>
          <p:nvPr/>
        </p:nvSpPr>
        <p:spPr bwMode="auto">
          <a:xfrm>
            <a:off x="6372200" y="1056699"/>
            <a:ext cx="576064" cy="644109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4716016" y="1319808"/>
            <a:ext cx="457200" cy="381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 rot="19828205">
            <a:off x="7079129" y="675931"/>
            <a:ext cx="135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FF0000"/>
                </a:solidFill>
              </a:rPr>
              <a:t>2015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427984" y="149012"/>
            <a:ext cx="45023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Скала репрезентации профессий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92080" y="1279475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Врач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  <a:endParaRPr lang="de-DE" sz="1100" dirty="0">
              <a:solidFill>
                <a:schemeClr val="tx1">
                  <a:tint val="75000"/>
                </a:schemeClr>
              </a:solidFill>
              <a:ea typeface="Segoe UI" pitchFamily="34" charset="0"/>
              <a:cs typeface="Arial" pitchFamily="34" charset="0"/>
            </a:endParaRPr>
          </a:p>
        </p:txBody>
      </p:sp>
      <p:sp>
        <p:nvSpPr>
          <p:cNvPr id="14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98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393581" y="1152960"/>
            <a:ext cx="2684335" cy="4992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94" name="Titel 3"/>
          <p:cNvSpPr>
            <a:spLocks noGrp="1"/>
          </p:cNvSpPr>
          <p:nvPr>
            <p:ph type="title" idx="4294967295"/>
          </p:nvPr>
        </p:nvSpPr>
        <p:spPr>
          <a:xfrm>
            <a:off x="307280" y="188640"/>
            <a:ext cx="8441433" cy="576263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Medizin: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eine veränderte gesellschaftliche Wahrnehmung !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4" descr="C:\projekt\praesentation\huber\2004-0707-aachen\cartoon-06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88" y="1315821"/>
            <a:ext cx="4504460" cy="484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Bildergebnis für Begrenzte Zeit"/>
          <p:cNvSpPr>
            <a:spLocks noChangeAspect="1" noChangeArrowheads="1"/>
          </p:cNvSpPr>
          <p:nvPr/>
        </p:nvSpPr>
        <p:spPr bwMode="auto">
          <a:xfrm>
            <a:off x="163513" y="-1170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 rot="1427302">
            <a:off x="6244829" y="2928885"/>
            <a:ext cx="2201638" cy="189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393580" y="1145177"/>
            <a:ext cx="2482676" cy="5020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398463" y="6237288"/>
            <a:ext cx="83502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9A400"/>
              </a:buClr>
              <a:buSzPct val="85000"/>
              <a:buFont typeface="Arial" panose="020B0604020202020204" pitchFamily="34" charset="0"/>
              <a:buChar char="►"/>
              <a:defRPr sz="2400" b="1">
                <a:solidFill>
                  <a:srgbClr val="79A4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20000"/>
              </a:spcBef>
              <a:buClr>
                <a:srgbClr val="79A400"/>
              </a:buClr>
              <a:buFont typeface="Symbol" panose="05050102010706020507" pitchFamily="18" charset="2"/>
              <a:buChar char="·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0">
              <a:solidFill>
                <a:schemeClr val="tx1"/>
              </a:solidFill>
            </a:endParaRPr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</a:p>
        </p:txBody>
      </p:sp>
      <p:sp>
        <p:nvSpPr>
          <p:cNvPr id="10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63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76263"/>
          </a:xfrm>
        </p:spPr>
        <p:txBody>
          <a:bodyPr/>
          <a:lstStyle/>
          <a:p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</a:rPr>
              <a:t>Gesellschaftliche Erwartungen an die Medizin,</a:t>
            </a:r>
            <a:br>
              <a:rPr lang="de-DE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</a:rPr>
              <a:t>Beispiel Nationaler Krebsplan</a:t>
            </a:r>
            <a:endParaRPr lang="de-DE" altLang="de-DE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66" y="1073573"/>
            <a:ext cx="4315590" cy="5595787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3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latin typeface="Arial" panose="020B0604020202020204" pitchFamily="34" charset="0"/>
              </a:rPr>
              <a:t>Agenda</a:t>
            </a:r>
          </a:p>
        </p:txBody>
      </p:sp>
      <p:sp>
        <p:nvSpPr>
          <p:cNvPr id="8195" name="Inhaltsplatzhalter 4"/>
          <p:cNvSpPr>
            <a:spLocks noGrp="1"/>
          </p:cNvSpPr>
          <p:nvPr>
            <p:ph idx="1"/>
          </p:nvPr>
        </p:nvSpPr>
        <p:spPr>
          <a:xfrm>
            <a:off x="468312" y="1412875"/>
            <a:ext cx="8496175" cy="4537075"/>
          </a:xfrm>
        </p:spPr>
        <p:txBody>
          <a:bodyPr/>
          <a:lstStyle/>
          <a:p>
            <a:pPr marL="0" indent="0" defTabSz="549275">
              <a:spcBef>
                <a:spcPct val="0"/>
              </a:spcBef>
              <a:buClr>
                <a:srgbClr val="0000FF"/>
              </a:buClr>
              <a:buNone/>
              <a:tabLst>
                <a:tab pos="1438275" algn="l"/>
              </a:tabLst>
            </a:pPr>
            <a:endParaRPr lang="de-DE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</a:rPr>
              <a:t>Ärztliche Selbstverwaltung </a:t>
            </a:r>
            <a:br>
              <a:rPr lang="de-DE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sz="2800" b="0" dirty="0">
                <a:solidFill>
                  <a:schemeClr val="tx1"/>
                </a:solidFill>
                <a:latin typeface="Arial" panose="020B0604020202020204" pitchFamily="34" charset="0"/>
              </a:rPr>
              <a:t>in Deutschland</a:t>
            </a: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endParaRPr lang="de-DE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Gutachterkommission und Qualitätssicherung</a:t>
            </a:r>
            <a:br>
              <a:rPr lang="de-DE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de-DE" sz="2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Aufgaben für die Ärzteschaft</a:t>
            </a: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endParaRPr lang="de-DE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Handeln – statt behandelt werden</a:t>
            </a:r>
            <a:br>
              <a:rPr lang="de-DE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de-DE" sz="2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ethische und strategische Aspekte</a:t>
            </a:r>
          </a:p>
        </p:txBody>
      </p:sp>
      <p:sp>
        <p:nvSpPr>
          <p:cNvPr id="4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  <a:endParaRPr lang="de-DE" sz="1100" dirty="0">
              <a:solidFill>
                <a:schemeClr val="tx1">
                  <a:tint val="75000"/>
                </a:schemeClr>
              </a:solidFill>
              <a:ea typeface="Segoe UI" pitchFamily="34" charset="0"/>
              <a:cs typeface="Arial" pitchFamily="34" charset="0"/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2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3"/>
          <p:cNvSpPr>
            <a:spLocks noGrp="1"/>
          </p:cNvSpPr>
          <p:nvPr>
            <p:ph type="title"/>
          </p:nvPr>
        </p:nvSpPr>
        <p:spPr>
          <a:xfrm>
            <a:off x="251520" y="548481"/>
            <a:ext cx="8712967" cy="576263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</a:rPr>
              <a:t>Ziel: Patienten informiert (mit-)entscheiden lassen !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Inhaltsplatzhalter 4"/>
          <p:cNvSpPr>
            <a:spLocks noGrp="1"/>
          </p:cNvSpPr>
          <p:nvPr>
            <p:ph idx="1"/>
          </p:nvPr>
        </p:nvSpPr>
        <p:spPr>
          <a:xfrm>
            <a:off x="468312" y="1412875"/>
            <a:ext cx="8424167" cy="4537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2000" b="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Eine informierte Entscheidung liegt dann vor, wenn ein Individuum</a:t>
            </a:r>
            <a:endParaRPr lang="de-DE" sz="2000" b="0" dirty="0">
              <a:solidFill>
                <a:schemeClr val="tx1"/>
              </a:solidFill>
            </a:endParaRPr>
          </a:p>
          <a:p>
            <a:pPr marL="522277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de-DE" sz="2000" b="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die angesprochene Krankheit versteht und</a:t>
            </a:r>
            <a:endParaRPr lang="de-DE" sz="2000" b="0" dirty="0">
              <a:solidFill>
                <a:schemeClr val="tx1"/>
              </a:solidFill>
            </a:endParaRPr>
          </a:p>
          <a:p>
            <a:pPr marL="522277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de-DE" sz="2000" b="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erfasst, was die ärztliche Leistung umfasst</a:t>
            </a:r>
            <a:endParaRPr lang="de-DE" sz="2000" b="0" dirty="0">
              <a:solidFill>
                <a:schemeClr val="tx1"/>
              </a:solidFill>
            </a:endParaRPr>
          </a:p>
          <a:p>
            <a:pPr marL="522277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de-DE" sz="20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einschließlich der Nutzen, Risiken, Einschränkungen, Alternativen und Unsicherheiten;</a:t>
            </a:r>
            <a:endParaRPr lang="de-DE" sz="2000" dirty="0">
              <a:solidFill>
                <a:schemeClr val="tx1"/>
              </a:solidFill>
            </a:endParaRPr>
          </a:p>
          <a:p>
            <a:pPr marL="522277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de-DE" sz="2000" b="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seine Präferenzen bedacht hat und</a:t>
            </a:r>
            <a:endParaRPr lang="de-DE" sz="2000" b="0" dirty="0">
              <a:solidFill>
                <a:schemeClr val="tx1"/>
              </a:solidFill>
            </a:endParaRPr>
          </a:p>
          <a:p>
            <a:pPr marL="522277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de-DE" sz="2000" b="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die Entscheidung im Einklang mit diesen fällt,</a:t>
            </a:r>
            <a:endParaRPr lang="de-DE" sz="2000" b="0" dirty="0">
              <a:solidFill>
                <a:schemeClr val="tx1"/>
              </a:solidFill>
            </a:endParaRPr>
          </a:p>
          <a:p>
            <a:pPr marL="522277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de-DE" sz="2000" b="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der Meinung ist, im gewünschten Maß an der Entscheidung beteiligt gewesen zu sein und</a:t>
            </a:r>
            <a:endParaRPr lang="de-DE" sz="2000" b="0" dirty="0">
              <a:solidFill>
                <a:schemeClr val="tx1"/>
              </a:solidFill>
            </a:endParaRPr>
          </a:p>
          <a:p>
            <a:pPr marL="522277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de-DE" sz="2000" b="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die Entscheidung freiwillig und mit dem höchsten Maß </a:t>
            </a:r>
            <a:br>
              <a:rPr lang="de-DE" sz="2000" b="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</a:br>
            <a:r>
              <a:rPr lang="de-DE" sz="2000" b="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an persönlicher Autonomie getroffen hat.</a:t>
            </a:r>
            <a:endParaRPr lang="de-DE" sz="2000" b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06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3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719485"/>
          </a:xfrm>
        </p:spPr>
        <p:txBody>
          <a:bodyPr/>
          <a:lstStyle/>
          <a:p>
            <a:pPr>
              <a:tabLst>
                <a:tab pos="3230563" algn="l"/>
                <a:tab pos="5387975" algn="l"/>
              </a:tabLst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</a:rPr>
              <a:t>Neue Beurteilung der medizinischen Versorgung</a:t>
            </a:r>
            <a:r>
              <a:rPr lang="de-DE" dirty="0">
                <a:solidFill>
                  <a:srgbClr val="92D050"/>
                </a:solidFill>
                <a:latin typeface="Arial" panose="020B0604020202020204" pitchFamily="34" charset="0"/>
              </a:rPr>
              <a:t/>
            </a:r>
            <a:br>
              <a:rPr lang="de-DE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de-DE" dirty="0">
                <a:solidFill>
                  <a:schemeClr val="tx1"/>
                </a:solidFill>
              </a:rPr>
              <a:t>Ansatz </a:t>
            </a:r>
            <a:endParaRPr lang="de-DE" altLang="de-DE" dirty="0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390474"/>
            <a:ext cx="8229600" cy="4702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21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38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3"/>
          <p:cNvSpPr>
            <a:spLocks noGrp="1"/>
          </p:cNvSpPr>
          <p:nvPr>
            <p:ph type="title"/>
          </p:nvPr>
        </p:nvSpPr>
        <p:spPr>
          <a:xfrm>
            <a:off x="323529" y="549275"/>
            <a:ext cx="8712967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latin typeface="Arial" panose="020B0604020202020204" pitchFamily="34" charset="0"/>
              </a:rPr>
              <a:t>Gesetzlicher Rahmen zur Krankenversorgung</a:t>
            </a:r>
          </a:p>
        </p:txBody>
      </p:sp>
      <p:sp>
        <p:nvSpPr>
          <p:cNvPr id="8195" name="Inhaltsplatzhalter 4"/>
          <p:cNvSpPr>
            <a:spLocks noGrp="1"/>
          </p:cNvSpPr>
          <p:nvPr>
            <p:ph idx="1"/>
          </p:nvPr>
        </p:nvSpPr>
        <p:spPr>
          <a:xfrm>
            <a:off x="323528" y="1484784"/>
            <a:ext cx="8486315" cy="4537075"/>
          </a:xfrm>
        </p:spPr>
        <p:txBody>
          <a:bodyPr/>
          <a:lstStyle/>
          <a:p>
            <a:pPr marL="0" indent="0">
              <a:buNone/>
            </a:pPr>
            <a:r>
              <a:rPr lang="de-DE" sz="2800" kern="200" spc="-100" dirty="0">
                <a:solidFill>
                  <a:schemeClr val="tx1"/>
                </a:solidFill>
              </a:rPr>
              <a:t>§ 70  SGB V Qualität, Humanität </a:t>
            </a:r>
            <a:br>
              <a:rPr lang="de-DE" sz="2800" kern="200" spc="-100" dirty="0">
                <a:solidFill>
                  <a:schemeClr val="tx1"/>
                </a:solidFill>
              </a:rPr>
            </a:br>
            <a:r>
              <a:rPr lang="de-DE" sz="2800" kern="200" spc="-100" dirty="0">
                <a:solidFill>
                  <a:schemeClr val="tx1"/>
                </a:solidFill>
              </a:rPr>
              <a:t>          und Wirtschaftlichkeit</a:t>
            </a:r>
          </a:p>
          <a:p>
            <a:pPr marL="0" indent="0">
              <a:buNone/>
            </a:pPr>
            <a:r>
              <a:rPr lang="de-DE" b="0" dirty="0">
                <a:solidFill>
                  <a:schemeClr val="tx1"/>
                </a:solidFill>
              </a:rPr>
              <a:t>…</a:t>
            </a:r>
          </a:p>
          <a:p>
            <a:pPr marL="0" indent="0">
              <a:buNone/>
            </a:pPr>
            <a:r>
              <a:rPr lang="de-DE" b="0" dirty="0">
                <a:solidFill>
                  <a:schemeClr val="tx1"/>
                </a:solidFill>
              </a:rPr>
              <a:t>(1) Satz 2) Die Versorgung der Versicherten</a:t>
            </a:r>
            <a:br>
              <a:rPr lang="de-DE" b="0" dirty="0">
                <a:solidFill>
                  <a:schemeClr val="tx1"/>
                </a:solidFill>
              </a:rPr>
            </a:br>
            <a:r>
              <a:rPr lang="de-DE" b="0" dirty="0">
                <a:solidFill>
                  <a:schemeClr val="tx1"/>
                </a:solidFill>
              </a:rPr>
              <a:t>                  </a:t>
            </a:r>
            <a:r>
              <a:rPr lang="de-DE" b="0" dirty="0" err="1">
                <a:solidFill>
                  <a:schemeClr val="tx1"/>
                </a:solidFill>
              </a:rPr>
              <a:t>muß</a:t>
            </a:r>
            <a:r>
              <a:rPr lang="de-DE" b="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ausreichend</a:t>
            </a:r>
            <a:r>
              <a:rPr lang="de-DE" b="0" dirty="0">
                <a:solidFill>
                  <a:schemeClr val="tx1"/>
                </a:solidFill>
              </a:rPr>
              <a:t> und </a:t>
            </a:r>
            <a:r>
              <a:rPr lang="de-DE" dirty="0">
                <a:solidFill>
                  <a:schemeClr val="tx1"/>
                </a:solidFill>
              </a:rPr>
              <a:t>zweckmäßig</a:t>
            </a:r>
            <a:r>
              <a:rPr lang="de-DE" b="0" dirty="0">
                <a:solidFill>
                  <a:schemeClr val="tx1"/>
                </a:solidFill>
              </a:rPr>
              <a:t> sein, </a:t>
            </a:r>
            <a:br>
              <a:rPr lang="de-DE" b="0" dirty="0">
                <a:solidFill>
                  <a:schemeClr val="tx1"/>
                </a:solidFill>
              </a:rPr>
            </a:br>
            <a:r>
              <a:rPr lang="de-DE" b="0" dirty="0">
                <a:solidFill>
                  <a:schemeClr val="tx1"/>
                </a:solidFill>
              </a:rPr>
              <a:t>                  </a:t>
            </a:r>
            <a:r>
              <a:rPr lang="de-DE" b="0" spc="-100" dirty="0">
                <a:solidFill>
                  <a:schemeClr val="tx1"/>
                </a:solidFill>
              </a:rPr>
              <a:t>darf </a:t>
            </a:r>
            <a:r>
              <a:rPr lang="de-DE" spc="-100" dirty="0">
                <a:solidFill>
                  <a:schemeClr val="tx1"/>
                </a:solidFill>
              </a:rPr>
              <a:t>das Maß des Notwendigen nicht überschreiten</a:t>
            </a:r>
            <a:r>
              <a:rPr lang="de-DE" b="0" spc="-100" dirty="0">
                <a:solidFill>
                  <a:schemeClr val="tx1"/>
                </a:solidFill>
              </a:rPr>
              <a:t> </a:t>
            </a:r>
            <a:br>
              <a:rPr lang="de-DE" b="0" spc="-100" dirty="0">
                <a:solidFill>
                  <a:schemeClr val="tx1"/>
                </a:solidFill>
              </a:rPr>
            </a:br>
            <a:r>
              <a:rPr lang="de-DE" b="0" spc="-100" dirty="0">
                <a:solidFill>
                  <a:schemeClr val="tx1"/>
                </a:solidFill>
              </a:rPr>
              <a:t>                     </a:t>
            </a:r>
            <a:r>
              <a:rPr lang="de-DE" b="0" dirty="0">
                <a:solidFill>
                  <a:schemeClr val="tx1"/>
                </a:solidFill>
              </a:rPr>
              <a:t>und </a:t>
            </a:r>
            <a:r>
              <a:rPr lang="de-DE" b="0" dirty="0" err="1">
                <a:solidFill>
                  <a:schemeClr val="tx1"/>
                </a:solidFill>
              </a:rPr>
              <a:t>muß</a:t>
            </a:r>
            <a:r>
              <a:rPr lang="de-DE" b="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in der fachlich gebotenen Qualität</a:t>
            </a:r>
            <a:r>
              <a:rPr lang="de-DE" b="0" dirty="0">
                <a:solidFill>
                  <a:schemeClr val="tx1"/>
                </a:solidFill>
              </a:rPr>
              <a:t/>
            </a:r>
            <a:br>
              <a:rPr lang="de-DE" b="0" dirty="0">
                <a:solidFill>
                  <a:schemeClr val="tx1"/>
                </a:solidFill>
              </a:rPr>
            </a:br>
            <a:r>
              <a:rPr lang="de-DE" b="0" dirty="0">
                <a:solidFill>
                  <a:schemeClr val="tx1"/>
                </a:solidFill>
              </a:rPr>
              <a:t>                  </a:t>
            </a:r>
            <a:r>
              <a:rPr lang="de-DE" dirty="0">
                <a:solidFill>
                  <a:srgbClr val="FF0000"/>
                </a:solidFill>
              </a:rPr>
              <a:t>sowie wirtschaftlich</a:t>
            </a:r>
            <a:r>
              <a:rPr lang="de-DE" b="0" dirty="0">
                <a:solidFill>
                  <a:schemeClr val="tx1"/>
                </a:solidFill>
              </a:rPr>
              <a:t> erbracht werden.</a:t>
            </a:r>
          </a:p>
          <a:p>
            <a:pPr marL="0" indent="0">
              <a:buNone/>
            </a:pPr>
            <a:endParaRPr lang="de-DE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de-DE" i="1" dirty="0">
                <a:solidFill>
                  <a:schemeClr val="tx1"/>
                </a:solidFill>
                <a:latin typeface="Arial" panose="020B0604020202020204" pitchFamily="34" charset="0"/>
              </a:rPr>
              <a:t>Wie</a:t>
            </a:r>
            <a:r>
              <a:rPr lang="de-DE" b="0" i="1" dirty="0">
                <a:solidFill>
                  <a:schemeClr val="tx1"/>
                </a:solidFill>
                <a:latin typeface="Arial" panose="020B0604020202020204" pitchFamily="34" charset="0"/>
              </a:rPr>
              <a:t> setze ich </a:t>
            </a:r>
            <a:r>
              <a:rPr lang="de-DE" i="1" dirty="0">
                <a:solidFill>
                  <a:schemeClr val="tx1"/>
                </a:solidFill>
                <a:latin typeface="Arial" panose="020B0604020202020204" pitchFamily="34" charset="0"/>
              </a:rPr>
              <a:t>als Arzt / Ärzteschaft</a:t>
            </a:r>
            <a:r>
              <a:rPr lang="de-DE" b="0" i="1" dirty="0">
                <a:solidFill>
                  <a:schemeClr val="tx1"/>
                </a:solidFill>
                <a:latin typeface="Arial" panose="020B0604020202020204" pitchFamily="34" charset="0"/>
              </a:rPr>
              <a:t> diese Vorstellungen im Hinblick auf diese unterschiedlichen Erwartungen um 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5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22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23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3"/>
          <p:cNvSpPr>
            <a:spLocks noGrp="1"/>
          </p:cNvSpPr>
          <p:nvPr>
            <p:ph type="title"/>
          </p:nvPr>
        </p:nvSpPr>
        <p:spPr>
          <a:xfrm>
            <a:off x="468313" y="692497"/>
            <a:ext cx="8229600" cy="576263"/>
          </a:xfrm>
        </p:spPr>
        <p:txBody>
          <a:bodyPr/>
          <a:lstStyle/>
          <a:p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Herausforderung an Ärzte  </a:t>
            </a: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im Gesundheitswesen des 21. Jahrhunderts …</a:t>
            </a:r>
          </a:p>
        </p:txBody>
      </p:sp>
      <p:sp>
        <p:nvSpPr>
          <p:cNvPr id="819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549275">
              <a:spcBef>
                <a:spcPct val="0"/>
              </a:spcBef>
              <a:buNone/>
              <a:tabLst>
                <a:tab pos="1438275" algn="l"/>
              </a:tabLst>
            </a:pPr>
            <a:endParaRPr lang="de-DE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sz="20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Michael E. Porter </a:t>
            </a:r>
            <a:r>
              <a:rPr lang="de-DE" sz="2000" b="0" dirty="0" err="1">
                <a:solidFill>
                  <a:schemeClr val="tx1"/>
                </a:solidFill>
                <a:latin typeface="Arial" panose="020B0604020202020204" pitchFamily="34" charset="0"/>
              </a:rPr>
              <a:t>PhD</a:t>
            </a: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b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</a:rPr>
              <a:t>Professor at Harvard Business School</a:t>
            </a:r>
          </a:p>
          <a:p>
            <a:pPr marL="0" indent="0">
              <a:buNone/>
            </a:pP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800" b="0" i="1" dirty="0">
                <a:solidFill>
                  <a:schemeClr val="tx1"/>
                </a:solidFill>
                <a:latin typeface="Arial" panose="020B0604020202020204" pitchFamily="34" charset="0"/>
              </a:rPr>
              <a:t>„Es ist unethisch, im Gesundheitswesen</a:t>
            </a:r>
            <a:br>
              <a:rPr lang="de-DE" sz="2800" b="0" i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sz="2800" b="0" i="1" dirty="0">
                <a:solidFill>
                  <a:schemeClr val="tx1"/>
                </a:solidFill>
                <a:latin typeface="Arial" panose="020B0604020202020204" pitchFamily="34" charset="0"/>
              </a:rPr>
              <a:t>keine </a:t>
            </a:r>
            <a:r>
              <a:rPr lang="de-DE" sz="2800" b="0" i="1" dirty="0" err="1">
                <a:solidFill>
                  <a:schemeClr val="tx1"/>
                </a:solidFill>
                <a:latin typeface="Arial" panose="020B0604020202020204" pitchFamily="34" charset="0"/>
              </a:rPr>
              <a:t>Outcome</a:t>
            </a:r>
            <a:r>
              <a:rPr lang="de-DE" sz="2800" b="0" i="1" dirty="0">
                <a:solidFill>
                  <a:schemeClr val="tx1"/>
                </a:solidFill>
                <a:latin typeface="Arial" panose="020B0604020202020204" pitchFamily="34" charset="0"/>
              </a:rPr>
              <a:t> Daten zu haben“</a:t>
            </a:r>
          </a:p>
          <a:p>
            <a:pPr marL="0" indent="0" algn="ctr">
              <a:buNone/>
            </a:pPr>
            <a:endParaRPr lang="de-DE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STERN - Interview , März 2012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628800"/>
            <a:ext cx="1765879" cy="2160240"/>
          </a:xfrm>
          <a:prstGeom prst="rect">
            <a:avLst/>
          </a:prstGeom>
        </p:spPr>
      </p:pic>
      <p:sp>
        <p:nvSpPr>
          <p:cNvPr id="5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23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93211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43" y="620688"/>
            <a:ext cx="7929713" cy="34746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39" y="3789040"/>
            <a:ext cx="7917722" cy="2308461"/>
          </a:xfrm>
          <a:prstGeom prst="rect">
            <a:avLst/>
          </a:prstGeom>
        </p:spPr>
      </p:pic>
      <p:sp>
        <p:nvSpPr>
          <p:cNvPr id="4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24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98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3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latin typeface="Arial" panose="020B0604020202020204" pitchFamily="34" charset="0"/>
              </a:rPr>
              <a:t>Herausforderungen:</a:t>
            </a:r>
          </a:p>
        </p:txBody>
      </p:sp>
      <p:sp>
        <p:nvSpPr>
          <p:cNvPr id="8195" name="Inhaltsplatzhalter 4"/>
          <p:cNvSpPr>
            <a:spLocks noGrp="1"/>
          </p:cNvSpPr>
          <p:nvPr>
            <p:ph idx="1"/>
          </p:nvPr>
        </p:nvSpPr>
        <p:spPr>
          <a:xfrm>
            <a:off x="251520" y="1556891"/>
            <a:ext cx="8712967" cy="3816325"/>
          </a:xfrm>
        </p:spPr>
        <p:txBody>
          <a:bodyPr/>
          <a:lstStyle/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r>
              <a:rPr lang="de-DE" sz="2700" dirty="0">
                <a:solidFill>
                  <a:schemeClr val="tx1"/>
                </a:solidFill>
                <a:latin typeface="Arial" panose="020B0604020202020204" pitchFamily="34" charset="0"/>
              </a:rPr>
              <a:t>Die Rolle der Ärzte wird sich verändern, </a:t>
            </a:r>
            <a:br>
              <a:rPr lang="de-DE" sz="27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sz="2700" b="0" dirty="0">
                <a:solidFill>
                  <a:schemeClr val="tx1"/>
                </a:solidFill>
                <a:latin typeface="Arial" panose="020B0604020202020204" pitchFamily="34" charset="0"/>
              </a:rPr>
              <a:t>Ärzte sollten die geänderte gesellschaftliche Sicht </a:t>
            </a:r>
            <a:br>
              <a:rPr lang="de-DE" sz="27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sz="2700" b="0" dirty="0">
                <a:solidFill>
                  <a:schemeClr val="tx1"/>
                </a:solidFill>
                <a:latin typeface="Arial" panose="020B0604020202020204" pitchFamily="34" charset="0"/>
              </a:rPr>
              <a:t>auf die medizinischen Versorgung frühzeitig berücksichtigen.</a:t>
            </a: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endParaRPr lang="de-DE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endParaRPr lang="de-DE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r>
              <a:rPr lang="de-DE" sz="2700" dirty="0">
                <a:solidFill>
                  <a:schemeClr val="tx1"/>
                </a:solidFill>
                <a:latin typeface="Arial" panose="020B0604020202020204" pitchFamily="34" charset="0"/>
              </a:rPr>
              <a:t>Gutachterkommissionen und Qualitätssicherung</a:t>
            </a:r>
            <a:br>
              <a:rPr lang="de-DE" sz="27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sz="2700" dirty="0">
                <a:solidFill>
                  <a:schemeClr val="tx1"/>
                </a:solidFill>
                <a:latin typeface="Arial" panose="020B0604020202020204" pitchFamily="34" charset="0"/>
              </a:rPr>
              <a:t>der ärztlichen Berufsausübung </a:t>
            </a:r>
            <a:br>
              <a:rPr lang="de-DE" sz="27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sz="2700" dirty="0">
                <a:solidFill>
                  <a:schemeClr val="tx1"/>
                </a:solidFill>
                <a:latin typeface="Arial" panose="020B0604020202020204" pitchFamily="34" charset="0"/>
              </a:rPr>
              <a:t>sind Aufgaben der Ärzteschaft selbst – </a:t>
            </a:r>
            <a:br>
              <a:rPr lang="de-DE" sz="27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sz="2700" b="0" dirty="0">
                <a:solidFill>
                  <a:schemeClr val="tx1"/>
                </a:solidFill>
                <a:latin typeface="Arial" panose="020B0604020202020204" pitchFamily="34" charset="0"/>
              </a:rPr>
              <a:t>zum Nutzen für die Gesellschaft, die Patienten aber auch für die zukünftige Rolle der Ärzte selbst.</a:t>
            </a:r>
          </a:p>
        </p:txBody>
      </p:sp>
      <p:sp>
        <p:nvSpPr>
          <p:cNvPr id="4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  <a:endParaRPr lang="de-DE" sz="1100" dirty="0">
              <a:solidFill>
                <a:schemeClr val="tx1">
                  <a:tint val="75000"/>
                </a:schemeClr>
              </a:solidFill>
              <a:ea typeface="Segoe UI" pitchFamily="34" charset="0"/>
              <a:cs typeface="Arial" pitchFamily="34" charset="0"/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25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Inhaltsplatzhalter 4"/>
          <p:cNvSpPr>
            <a:spLocks noGrp="1"/>
          </p:cNvSpPr>
          <p:nvPr>
            <p:ph idx="1"/>
          </p:nvPr>
        </p:nvSpPr>
        <p:spPr>
          <a:xfrm>
            <a:off x="467544" y="4437112"/>
            <a:ext cx="4176464" cy="1121847"/>
          </a:xfrm>
          <a:ln>
            <a:noFill/>
          </a:ln>
        </p:spPr>
        <p:txBody>
          <a:bodyPr/>
          <a:lstStyle/>
          <a:p>
            <a:pPr marL="0" indent="0" algn="ctr" defTabSz="549275">
              <a:spcBef>
                <a:spcPct val="0"/>
              </a:spcBef>
              <a:buNone/>
              <a:tabLst>
                <a:tab pos="1438275" algn="l"/>
              </a:tabLst>
            </a:pP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</a:rPr>
              <a:t>Ich danke</a:t>
            </a:r>
            <a:br>
              <a:rPr lang="de-DE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</a:rPr>
              <a:t>für Ihre Aufmerksamkeit !</a:t>
            </a:r>
            <a:endParaRPr lang="de-DE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32" name="Picture 8" descr="http://www.polar-refrigeration.de/media/cms_page_media/21/collage_quality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34" y="985830"/>
            <a:ext cx="656713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26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572000" y="4379620"/>
            <a:ext cx="3527945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Dr. med. Hans-Georg Huber, MPH </a:t>
            </a:r>
            <a:br>
              <a:rPr lang="en-US" sz="1600" dirty="0"/>
            </a:br>
            <a:r>
              <a:rPr lang="en-US" sz="1600" dirty="0" err="1"/>
              <a:t>Benrather</a:t>
            </a:r>
            <a:r>
              <a:rPr lang="en-US" sz="1600" dirty="0"/>
              <a:t> </a:t>
            </a:r>
            <a:r>
              <a:rPr lang="en-US" sz="1600" dirty="0" err="1"/>
              <a:t>Schloßallee</a:t>
            </a:r>
            <a:r>
              <a:rPr lang="en-US" sz="1600" dirty="0"/>
              <a:t> 95</a:t>
            </a:r>
            <a:br>
              <a:rPr lang="en-US" sz="1600" dirty="0"/>
            </a:br>
            <a:r>
              <a:rPr lang="en-US" sz="1600" dirty="0"/>
              <a:t>40597 Düsseldorf, Deutschland</a:t>
            </a:r>
            <a:br>
              <a:rPr lang="en-US" sz="1600" dirty="0"/>
            </a:br>
            <a:r>
              <a:rPr lang="en-US" sz="1600" dirty="0" err="1"/>
              <a:t>fon</a:t>
            </a:r>
            <a:r>
              <a:rPr lang="en-US" sz="1600" dirty="0"/>
              <a:t> +49 172 211 5441</a:t>
            </a:r>
            <a:br>
              <a:rPr lang="en-US" sz="1600" dirty="0"/>
            </a:br>
            <a:r>
              <a:rPr lang="en-US" sz="1600" dirty="0">
                <a:solidFill>
                  <a:srgbClr val="FF0000"/>
                </a:solidFill>
              </a:rPr>
              <a:t>hghuber@t-online.de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831" y="515408"/>
            <a:ext cx="8302625" cy="576263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Geschichte der Ärztekammern</a:t>
            </a:r>
          </a:p>
        </p:txBody>
      </p:sp>
      <p:pic>
        <p:nvPicPr>
          <p:cNvPr id="8196" name="Picture 5" descr="C:\usr\local\AEKNO\Präsentationen\Bilder\Otto_von_Bismar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342912"/>
            <a:ext cx="2565102" cy="217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31" descr="C:\usr\local\Daten\Präsentationen\Bilder\Gruendungsurkunde_Aekno_Ausschnitt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556792"/>
            <a:ext cx="4991100" cy="4178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27236" y="4652963"/>
            <a:ext cx="216058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dirty="0">
                <a:latin typeface="Calibri" pitchFamily="34" charset="0"/>
              </a:rPr>
              <a:t>Otto von Bismarck (1815-1898)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Deutscher Kanzler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8199" name="Oval 8"/>
          <p:cNvSpPr>
            <a:spLocks noChangeArrowheads="1"/>
          </p:cNvSpPr>
          <p:nvPr/>
        </p:nvSpPr>
        <p:spPr bwMode="auto">
          <a:xfrm>
            <a:off x="6659563" y="3789040"/>
            <a:ext cx="1584325" cy="434975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79A400"/>
              </a:buClr>
              <a:buSzPct val="85000"/>
              <a:buFont typeface="Arial" panose="020B0604020202020204" pitchFamily="34" charset="0"/>
              <a:buChar char="►"/>
              <a:defRPr sz="2400" b="1">
                <a:solidFill>
                  <a:srgbClr val="79A4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20000"/>
              </a:spcBef>
              <a:buClr>
                <a:srgbClr val="79A400"/>
              </a:buClr>
              <a:buFont typeface="Symbol" panose="05050102010706020507" pitchFamily="18" charset="2"/>
              <a:buChar char="·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0">
              <a:solidFill>
                <a:schemeClr val="tx1"/>
              </a:solidFill>
            </a:endParaRPr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3835400" y="4582393"/>
            <a:ext cx="2735263" cy="358775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79A400"/>
              </a:buClr>
              <a:buSzPct val="85000"/>
              <a:buFont typeface="Arial" panose="020B0604020202020204" pitchFamily="34" charset="0"/>
              <a:buChar char="►"/>
              <a:defRPr sz="2400" b="1">
                <a:solidFill>
                  <a:srgbClr val="79A4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20000"/>
              </a:spcBef>
              <a:buClr>
                <a:srgbClr val="79A400"/>
              </a:buClr>
              <a:buFont typeface="Symbol" panose="05050102010706020507" pitchFamily="18" charset="2"/>
              <a:buChar char="·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0">
              <a:solidFill>
                <a:schemeClr val="tx1"/>
              </a:solidFill>
            </a:endParaRPr>
          </a:p>
        </p:txBody>
      </p:sp>
      <p:sp>
        <p:nvSpPr>
          <p:cNvPr id="8201" name="Oval 10"/>
          <p:cNvSpPr>
            <a:spLocks noChangeArrowheads="1"/>
          </p:cNvSpPr>
          <p:nvPr/>
        </p:nvSpPr>
        <p:spPr bwMode="auto">
          <a:xfrm>
            <a:off x="4643438" y="3501008"/>
            <a:ext cx="1079500" cy="288925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79A400"/>
              </a:buClr>
              <a:buSzPct val="85000"/>
              <a:buFont typeface="Arial" panose="020B0604020202020204" pitchFamily="34" charset="0"/>
              <a:buChar char="►"/>
              <a:defRPr sz="2400" b="1">
                <a:solidFill>
                  <a:srgbClr val="79A4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20000"/>
              </a:spcBef>
              <a:buClr>
                <a:srgbClr val="79A400"/>
              </a:buClr>
              <a:buFont typeface="Symbol" panose="05050102010706020507" pitchFamily="18" charset="2"/>
              <a:buChar char="·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0">
              <a:solidFill>
                <a:srgbClr val="0000F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395288" y="476672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11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  <a:endParaRPr lang="de-DE" sz="1100" dirty="0">
              <a:solidFill>
                <a:schemeClr val="tx1">
                  <a:tint val="75000"/>
                </a:schemeClr>
              </a:solidFill>
              <a:ea typeface="Segoe UI" pitchFamily="34" charset="0"/>
              <a:cs typeface="Arial" pitchFamily="34" charset="0"/>
            </a:endParaRPr>
          </a:p>
        </p:txBody>
      </p:sp>
      <p:sp>
        <p:nvSpPr>
          <p:cNvPr id="12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20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92696"/>
            <a:ext cx="8713216" cy="576263"/>
          </a:xfrm>
        </p:spPr>
        <p:txBody>
          <a:bodyPr>
            <a:noAutofit/>
          </a:bodyPr>
          <a:lstStyle/>
          <a:p>
            <a:pPr eaLnBrk="1" hangingPunct="1"/>
            <a:r>
              <a:rPr lang="de-DE" altLang="de-DE" sz="2800" b="1" dirty="0">
                <a:latin typeface="Arial" panose="020B0604020202020204" pitchFamily="34" charset="0"/>
              </a:rPr>
              <a:t>Das „</a:t>
            </a:r>
            <a:r>
              <a:rPr lang="de-DE" altLang="de-DE" sz="2800" b="1" dirty="0" err="1">
                <a:latin typeface="Arial" panose="020B0604020202020204" pitchFamily="34" charset="0"/>
              </a:rPr>
              <a:t>Arztsein</a:t>
            </a:r>
            <a:r>
              <a:rPr lang="de-DE" altLang="de-DE" sz="2800" b="1" dirty="0">
                <a:latin typeface="Arial" panose="020B0604020202020204" pitchFamily="34" charset="0"/>
              </a:rPr>
              <a:t>“ als Profession</a:t>
            </a:r>
            <a:br>
              <a:rPr lang="de-DE" altLang="de-DE" sz="2800" b="1" dirty="0">
                <a:latin typeface="Arial" panose="020B0604020202020204" pitchFamily="34" charset="0"/>
              </a:rPr>
            </a:br>
            <a:r>
              <a:rPr lang="de-DE" altLang="de-DE" sz="2800" b="1" dirty="0">
                <a:latin typeface="Arial" panose="020B0604020202020204" pitchFamily="34" charset="0"/>
              </a:rPr>
              <a:t>im deutschen Gesundheitswesen</a:t>
            </a:r>
            <a:endParaRPr lang="de-DE" altLang="de-DE" sz="2800" b="1" i="1" dirty="0">
              <a:latin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84438" y="1124744"/>
            <a:ext cx="6480175" cy="468052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buClr>
                <a:srgbClr val="0000FF"/>
              </a:buClr>
              <a:buSzPct val="85000"/>
              <a:buFont typeface="Arial" panose="020B0604020202020204" pitchFamily="34" charset="0"/>
              <a:buChar char="►"/>
            </a:pPr>
            <a:endParaRPr lang="de-DE" altLang="de-DE" sz="2400" b="0" dirty="0">
              <a:latin typeface="Arial" panose="020B0604020202020204" pitchFamily="34" charset="0"/>
            </a:endParaRPr>
          </a:p>
          <a:p>
            <a:pPr>
              <a:buClr>
                <a:srgbClr val="0000FF"/>
              </a:buClr>
            </a:pPr>
            <a:r>
              <a:rPr lang="de-DE" altLang="de-DE" b="0" dirty="0">
                <a:solidFill>
                  <a:schemeClr val="tx1"/>
                </a:solidFill>
                <a:latin typeface="Arial" panose="020B0604020202020204" pitchFamily="34" charset="0"/>
              </a:rPr>
              <a:t>wissenschaftlich fundiertes Sonderwissen </a:t>
            </a:r>
          </a:p>
          <a:p>
            <a:pPr>
              <a:buClr>
                <a:srgbClr val="0000FF"/>
              </a:buClr>
            </a:pPr>
            <a:r>
              <a:rPr lang="de-DE" altLang="de-DE" b="0" dirty="0">
                <a:solidFill>
                  <a:schemeClr val="tx1"/>
                </a:solidFill>
                <a:latin typeface="Arial" panose="020B0604020202020204" pitchFamily="34" charset="0"/>
              </a:rPr>
              <a:t>akademischer Ausbildungsgang</a:t>
            </a:r>
          </a:p>
          <a:p>
            <a:pPr>
              <a:buClr>
                <a:srgbClr val="0000FF"/>
              </a:buClr>
            </a:pPr>
            <a:r>
              <a:rPr lang="de-DE" altLang="de-DE" b="0" dirty="0">
                <a:solidFill>
                  <a:schemeClr val="tx1"/>
                </a:solidFill>
                <a:latin typeface="Arial" panose="020B0604020202020204" pitchFamily="34" charset="0"/>
              </a:rPr>
              <a:t>exklusives Handlungskompetenzmonopol</a:t>
            </a:r>
          </a:p>
          <a:p>
            <a:pPr>
              <a:buClr>
                <a:srgbClr val="0000FF"/>
              </a:buClr>
            </a:pPr>
            <a:r>
              <a:rPr lang="de-DE" altLang="de-DE" b="0" dirty="0">
                <a:solidFill>
                  <a:schemeClr val="tx1"/>
                </a:solidFill>
                <a:latin typeface="Arial" panose="020B0604020202020204" pitchFamily="34" charset="0"/>
              </a:rPr>
              <a:t>Aufgaben von grundlegender, gemein-</a:t>
            </a:r>
            <a:r>
              <a:rPr lang="de-DE" altLang="de-DE" b="0" dirty="0" err="1">
                <a:solidFill>
                  <a:schemeClr val="tx1"/>
                </a:solidFill>
                <a:latin typeface="Arial" panose="020B0604020202020204" pitchFamily="34" charset="0"/>
              </a:rPr>
              <a:t>nütziger</a:t>
            </a:r>
            <a:r>
              <a:rPr lang="de-DE" altLang="de-DE" b="0" dirty="0">
                <a:solidFill>
                  <a:schemeClr val="tx1"/>
                </a:solidFill>
                <a:latin typeface="Arial" panose="020B0604020202020204" pitchFamily="34" charset="0"/>
              </a:rPr>
              <a:t> Bedeutung</a:t>
            </a:r>
          </a:p>
          <a:p>
            <a:pPr>
              <a:buClr>
                <a:srgbClr val="0000FF"/>
              </a:buClr>
            </a:pPr>
            <a:r>
              <a:rPr lang="de-DE" altLang="de-DE" b="0" dirty="0">
                <a:solidFill>
                  <a:schemeClr val="tx1"/>
                </a:solidFill>
                <a:latin typeface="Arial" panose="020B0604020202020204" pitchFamily="34" charset="0"/>
              </a:rPr>
              <a:t>Autonomie bei der Berufsausübung </a:t>
            </a:r>
            <a:br>
              <a:rPr lang="de-DE" altLang="de-DE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altLang="de-DE" b="0" dirty="0">
                <a:solidFill>
                  <a:schemeClr val="tx1"/>
                </a:solidFill>
                <a:latin typeface="Arial" panose="020B0604020202020204" pitchFamily="34" charset="0"/>
              </a:rPr>
              <a:t>(Fach- und Sachautorität)</a:t>
            </a:r>
          </a:p>
          <a:p>
            <a:pPr>
              <a:buClr>
                <a:srgbClr val="0000FF"/>
              </a:buClr>
            </a:pPr>
            <a:r>
              <a:rPr lang="de-DE" altLang="de-DE" b="0" dirty="0">
                <a:solidFill>
                  <a:schemeClr val="tx1"/>
                </a:solidFill>
                <a:latin typeface="Arial" panose="020B0604020202020204" pitchFamily="34" charset="0"/>
              </a:rPr>
              <a:t>berufsständische Normen - Eigeninteressen gesetzlich beschränkt (non-profit)</a:t>
            </a:r>
          </a:p>
          <a:p>
            <a:pPr>
              <a:buClr>
                <a:srgbClr val="0000FF"/>
              </a:buClr>
            </a:pPr>
            <a:r>
              <a:rPr lang="de-DE" altLang="de-DE" b="0" dirty="0">
                <a:solidFill>
                  <a:schemeClr val="tx1"/>
                </a:solidFill>
                <a:latin typeface="Arial" panose="020B0604020202020204" pitchFamily="34" charset="0"/>
              </a:rPr>
              <a:t>Selbstkontrolle durch Interessensvertretung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706786"/>
            <a:ext cx="1346200" cy="395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  <a:endParaRPr lang="de-DE" sz="1100" dirty="0">
              <a:solidFill>
                <a:schemeClr val="tx1">
                  <a:tint val="75000"/>
                </a:schemeClr>
              </a:solidFill>
              <a:ea typeface="Segoe UI" pitchFamily="34" charset="0"/>
              <a:cs typeface="Arial" pitchFamily="34" charset="0"/>
            </a:endParaRP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26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4641" y="1412875"/>
            <a:ext cx="8283823" cy="4356100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 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Die </a:t>
            </a:r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</a:rPr>
              <a:t>Ausbildung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</a:rPr>
              <a:t>von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</a:rPr>
              <a:t>Ärzten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</a:rPr>
              <a:t>regelt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 der Bund</a:t>
            </a:r>
            <a:br>
              <a:rPr lang="fr-FR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800" b="1" dirty="0" err="1">
                <a:solidFill>
                  <a:schemeClr val="bg1">
                    <a:lumMod val="50000"/>
                  </a:schemeClr>
                </a:solidFill>
              </a:rPr>
              <a:t>Approbationsordnung</a:t>
            </a:r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1800" b="1" dirty="0" err="1">
                <a:solidFill>
                  <a:schemeClr val="bg1">
                    <a:lumMod val="50000"/>
                  </a:schemeClr>
                </a:solidFill>
              </a:rPr>
              <a:t>Staatsexamen</a:t>
            </a:r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 …)</a:t>
            </a:r>
            <a:endParaRPr lang="de-DE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357188" lvl="2" indent="357188">
              <a:lnSpc>
                <a:spcPct val="100000"/>
              </a:lnSpc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Artikel 12 GG [Berufsfreiheit; ...]</a:t>
            </a:r>
          </a:p>
          <a:p>
            <a:pPr marL="0" indent="0">
              <a:spcBef>
                <a:spcPct val="50000"/>
              </a:spcBef>
              <a:buNone/>
            </a:pPr>
            <a:endParaRPr lang="fr-FR" sz="1000" dirty="0"/>
          </a:p>
          <a:p>
            <a:pPr marL="0" indent="0">
              <a:spcBef>
                <a:spcPct val="50000"/>
              </a:spcBef>
              <a:buNone/>
            </a:pPr>
            <a:r>
              <a:rPr lang="fr-FR" sz="2400" dirty="0">
                <a:solidFill>
                  <a:schemeClr val="tx1"/>
                </a:solidFill>
              </a:rPr>
              <a:t>… </a:t>
            </a:r>
            <a:r>
              <a:rPr lang="fr-FR" sz="2400" b="1" dirty="0">
                <a:solidFill>
                  <a:schemeClr val="tx1"/>
                </a:solidFill>
              </a:rPr>
              <a:t>aber die </a:t>
            </a:r>
            <a:r>
              <a:rPr lang="fr-FR" sz="2400" b="1" dirty="0" err="1">
                <a:solidFill>
                  <a:schemeClr val="tx1"/>
                </a:solidFill>
              </a:rPr>
              <a:t>Weiterbildung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zu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Fachärzten</a:t>
            </a:r>
            <a:r>
              <a:rPr lang="fr-FR" sz="2400" b="1" dirty="0">
                <a:solidFill>
                  <a:schemeClr val="tx1"/>
                </a:solidFill>
              </a:rPr>
              <a:t>,</a:t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b="1" dirty="0">
                <a:solidFill>
                  <a:schemeClr val="tx1"/>
                </a:solidFill>
              </a:rPr>
              <a:t>die </a:t>
            </a:r>
            <a:r>
              <a:rPr lang="fr-FR" sz="2400" b="1" dirty="0" err="1">
                <a:solidFill>
                  <a:schemeClr val="tx1"/>
                </a:solidFill>
              </a:rPr>
              <a:t>Fortbildung</a:t>
            </a:r>
            <a:r>
              <a:rPr lang="fr-FR" sz="2400" b="1" dirty="0">
                <a:solidFill>
                  <a:schemeClr val="tx1"/>
                </a:solidFill>
              </a:rPr>
              <a:t> der </a:t>
            </a:r>
            <a:r>
              <a:rPr lang="fr-FR" sz="2400" b="1" dirty="0" err="1">
                <a:solidFill>
                  <a:schemeClr val="tx1"/>
                </a:solidFill>
              </a:rPr>
              <a:t>Ärzte</a:t>
            </a:r>
            <a:r>
              <a:rPr lang="fr-FR" sz="2400" b="1" dirty="0">
                <a:solidFill>
                  <a:schemeClr val="tx1"/>
                </a:solidFill>
              </a:rPr>
              <a:t>, die </a:t>
            </a:r>
            <a:r>
              <a:rPr lang="fr-FR" sz="2400" b="1" dirty="0" err="1">
                <a:solidFill>
                  <a:schemeClr val="tx1"/>
                </a:solidFill>
              </a:rPr>
              <a:t>Qualitätssicherung</a:t>
            </a:r>
            <a:r>
              <a:rPr lang="fr-FR" sz="2400" b="1" dirty="0">
                <a:solidFill>
                  <a:schemeClr val="tx1"/>
                </a:solidFill>
              </a:rPr>
              <a:t/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b="1" dirty="0" err="1">
                <a:solidFill>
                  <a:schemeClr val="tx1"/>
                </a:solidFill>
              </a:rPr>
              <a:t>und</a:t>
            </a:r>
            <a:r>
              <a:rPr lang="fr-FR" sz="2400" b="1" dirty="0">
                <a:solidFill>
                  <a:schemeClr val="tx1"/>
                </a:solidFill>
              </a:rPr>
              <a:t> die </a:t>
            </a:r>
            <a:r>
              <a:rPr lang="fr-FR" sz="2400" b="1" dirty="0" err="1">
                <a:solidFill>
                  <a:schemeClr val="tx1"/>
                </a:solidFill>
              </a:rPr>
              <a:t>Überwachung</a:t>
            </a:r>
            <a:r>
              <a:rPr lang="fr-FR" sz="2400" b="1" dirty="0">
                <a:solidFill>
                  <a:schemeClr val="tx1"/>
                </a:solidFill>
              </a:rPr>
              <a:t> der </a:t>
            </a:r>
            <a:r>
              <a:rPr lang="fr-FR" sz="2400" b="1" dirty="0" err="1">
                <a:solidFill>
                  <a:schemeClr val="tx1"/>
                </a:solidFill>
              </a:rPr>
              <a:t>ärztlichen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Berufs</a:t>
            </a:r>
            <a:r>
              <a:rPr lang="fr-FR" sz="2400" b="1" dirty="0">
                <a:solidFill>
                  <a:schemeClr val="tx1"/>
                </a:solidFill>
              </a:rPr>
              <a:t>-</a:t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b="1" dirty="0" err="1">
                <a:solidFill>
                  <a:schemeClr val="tx1"/>
                </a:solidFill>
              </a:rPr>
              <a:t>ausübung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de-DE" sz="2400" b="1" dirty="0">
                <a:solidFill>
                  <a:schemeClr val="tx1"/>
                </a:solidFill>
              </a:rPr>
              <a:t>sind Aufgaben der Ärztekammern</a:t>
            </a:r>
            <a:br>
              <a:rPr lang="de-DE" sz="2400" b="1" dirty="0">
                <a:solidFill>
                  <a:schemeClr val="tx1"/>
                </a:solidFill>
              </a:rPr>
            </a:br>
            <a:r>
              <a:rPr lang="de-DE" sz="2400" b="1" dirty="0">
                <a:solidFill>
                  <a:schemeClr val="tx1"/>
                </a:solidFill>
              </a:rPr>
              <a:t>in den Ländern</a:t>
            </a:r>
          </a:p>
          <a:p>
            <a:pPr marL="714375" lvl="2" indent="-357188">
              <a:lnSpc>
                <a:spcPct val="100000"/>
              </a:lnSpc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geregelt z. B. über Heilberufsgesetz NRW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3491" name="Picture 3" descr="Bundesadler_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10836"/>
            <a:ext cx="936104" cy="12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09600" y="76200"/>
            <a:ext cx="838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endParaRPr lang="de-DE" sz="2000" b="1">
              <a:solidFill>
                <a:schemeClr val="tx2"/>
              </a:solidFill>
            </a:endParaRPr>
          </a:p>
        </p:txBody>
      </p:sp>
      <p:pic>
        <p:nvPicPr>
          <p:cNvPr id="63495" name="Picture 7" descr="NRW_W_klein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61" y="4411762"/>
            <a:ext cx="979487" cy="10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5839" y="620688"/>
            <a:ext cx="8302625" cy="576263"/>
          </a:xfrm>
        </p:spPr>
        <p:txBody>
          <a:bodyPr/>
          <a:lstStyle/>
          <a:p>
            <a:pPr eaLnBrk="1" hangingPunct="1"/>
            <a:r>
              <a:rPr lang="de-DE" altLang="de-DE" sz="2800" b="1" dirty="0">
                <a:latin typeface="+mn-lt"/>
                <a:cs typeface="Arial" panose="020B0604020202020204" pitchFamily="34" charset="0"/>
              </a:rPr>
              <a:t>Ärztekammern, Aufgaben</a:t>
            </a:r>
            <a:endParaRPr lang="de-DE" altLang="de-DE" sz="23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524800" y="6293084"/>
            <a:ext cx="439688" cy="365125"/>
          </a:xfrm>
        </p:spPr>
        <p:txBody>
          <a:bodyPr/>
          <a:lstStyle/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649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51920" y="620688"/>
            <a:ext cx="5111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sz="1200" b="1" dirty="0">
              <a:latin typeface="Unit-Light" pitchFamily="2" charset="0"/>
            </a:endParaRPr>
          </a:p>
          <a:p>
            <a:pPr algn="ctr" eaLnBrk="1" hangingPunct="1">
              <a:defRPr/>
            </a:pPr>
            <a:r>
              <a:rPr lang="de-DE" sz="2800" b="1" dirty="0">
                <a:latin typeface="+mj-lt"/>
              </a:rPr>
              <a:t>Ärztekammer Nordrhein</a:t>
            </a:r>
          </a:p>
          <a:p>
            <a:pPr eaLnBrk="1" hangingPunct="1">
              <a:defRPr/>
            </a:pPr>
            <a:endParaRPr lang="de-DE" b="1" dirty="0">
              <a:latin typeface="+mj-lt"/>
            </a:endParaRPr>
          </a:p>
          <a:p>
            <a:pPr eaLnBrk="1" hangingPunct="1">
              <a:defRPr/>
            </a:pPr>
            <a:r>
              <a:rPr lang="de-DE" sz="2000" b="1" dirty="0">
                <a:latin typeface="+mj-lt"/>
              </a:rPr>
              <a:t>Regierungsbezirke Köln und Düsseldorf</a:t>
            </a:r>
          </a:p>
          <a:p>
            <a:pPr eaLnBrk="1" hangingPunct="1">
              <a:defRPr/>
            </a:pPr>
            <a:endParaRPr lang="de-DE" sz="2000" b="1" dirty="0">
              <a:latin typeface="+mj-lt"/>
            </a:endParaRPr>
          </a:p>
          <a:p>
            <a:pPr eaLnBrk="1" hangingPunct="1">
              <a:defRPr/>
            </a:pPr>
            <a:r>
              <a:rPr lang="de-DE" sz="2000" b="1" dirty="0">
                <a:latin typeface="+mj-lt"/>
              </a:rPr>
              <a:t>     ca. 9,6 Mio. Einwohner</a:t>
            </a:r>
          </a:p>
          <a:p>
            <a:pPr eaLnBrk="1" hangingPunct="1">
              <a:defRPr/>
            </a:pPr>
            <a:endParaRPr lang="de-DE" sz="2000" b="1" dirty="0">
              <a:latin typeface="+mj-lt"/>
            </a:endParaRPr>
          </a:p>
          <a:p>
            <a:pPr eaLnBrk="1" hangingPunct="1">
              <a:defRPr/>
            </a:pPr>
            <a:r>
              <a:rPr lang="de-DE" sz="2000" b="1" dirty="0">
                <a:latin typeface="+mj-lt"/>
              </a:rPr>
              <a:t>&gt;58.300  Ärztinnen und Ärzte</a:t>
            </a:r>
          </a:p>
          <a:p>
            <a:pPr eaLnBrk="1" hangingPunct="1">
              <a:defRPr/>
            </a:pPr>
            <a:endParaRPr lang="de-DE" sz="2000" b="1" dirty="0">
              <a:latin typeface="+mj-lt"/>
            </a:endParaRPr>
          </a:p>
          <a:p>
            <a:pPr eaLnBrk="1" hangingPunct="1">
              <a:defRPr/>
            </a:pPr>
            <a:r>
              <a:rPr lang="de-DE" sz="2000" b="1" dirty="0">
                <a:latin typeface="+mj-lt"/>
              </a:rPr>
              <a:t>  24.458  Krankenhausärztinnen / -ärzte</a:t>
            </a:r>
          </a:p>
          <a:p>
            <a:pPr eaLnBrk="1" hangingPunct="1">
              <a:defRPr/>
            </a:pPr>
            <a:r>
              <a:rPr lang="de-DE" sz="2000" b="1" dirty="0">
                <a:latin typeface="+mj-lt"/>
              </a:rPr>
              <a:t>  17.860  ambulant tätige Ärztinnen /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               Ärzte</a:t>
            </a:r>
          </a:p>
          <a:p>
            <a:pPr eaLnBrk="1" hangingPunct="1">
              <a:defRPr/>
            </a:pPr>
            <a:endParaRPr lang="de-DE" sz="2000" b="1" dirty="0">
              <a:latin typeface="+mj-lt"/>
            </a:endParaRPr>
          </a:p>
          <a:p>
            <a:pPr eaLnBrk="1" hangingPunct="1">
              <a:defRPr/>
            </a:pPr>
            <a:r>
              <a:rPr lang="de-DE" sz="2000" b="1" dirty="0">
                <a:latin typeface="+mj-lt"/>
              </a:rPr>
              <a:t>       181  öffentlich geförderte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	  Krankenhäuser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  63.309  Krankenhausbetten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908720"/>
            <a:ext cx="3602037" cy="48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  <a:endParaRPr lang="de-DE" sz="1100" dirty="0">
              <a:solidFill>
                <a:schemeClr val="tx1">
                  <a:tint val="75000"/>
                </a:schemeClr>
              </a:solidFill>
              <a:ea typeface="Segoe UI" pitchFamily="34" charset="0"/>
              <a:cs typeface="Arial" pitchFamily="34" charset="0"/>
            </a:endParaRP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590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3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latin typeface="Arial" panose="020B0604020202020204" pitchFamily="34" charset="0"/>
              </a:rPr>
              <a:t>Agenda</a:t>
            </a:r>
          </a:p>
        </p:txBody>
      </p:sp>
      <p:sp>
        <p:nvSpPr>
          <p:cNvPr id="8195" name="Inhaltsplatzhalter 4"/>
          <p:cNvSpPr>
            <a:spLocks noGrp="1"/>
          </p:cNvSpPr>
          <p:nvPr>
            <p:ph idx="1"/>
          </p:nvPr>
        </p:nvSpPr>
        <p:spPr>
          <a:xfrm>
            <a:off x="468312" y="1412875"/>
            <a:ext cx="8496175" cy="4537075"/>
          </a:xfrm>
        </p:spPr>
        <p:txBody>
          <a:bodyPr/>
          <a:lstStyle/>
          <a:p>
            <a:pPr marL="0" indent="0" defTabSz="549275">
              <a:spcBef>
                <a:spcPct val="0"/>
              </a:spcBef>
              <a:buClr>
                <a:srgbClr val="0000FF"/>
              </a:buClr>
              <a:buNone/>
              <a:tabLst>
                <a:tab pos="1438275" algn="l"/>
              </a:tabLst>
            </a:pPr>
            <a:endParaRPr lang="de-DE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Ärztliche Selbstverwaltung </a:t>
            </a:r>
            <a:br>
              <a:rPr lang="de-DE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de-DE" sz="2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 Deutschland</a:t>
            </a: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endParaRPr lang="de-DE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</a:rPr>
              <a:t>Gutachterkommission und Qualitätssicherung</a:t>
            </a:r>
            <a:br>
              <a:rPr lang="de-DE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sz="2800" b="0" dirty="0">
                <a:solidFill>
                  <a:schemeClr val="tx1"/>
                </a:solidFill>
                <a:latin typeface="Arial" panose="020B0604020202020204" pitchFamily="34" charset="0"/>
              </a:rPr>
              <a:t>Aufgaben für die Ärzteschaft</a:t>
            </a: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endParaRPr lang="de-DE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defTabSz="549275">
              <a:spcBef>
                <a:spcPct val="0"/>
              </a:spcBef>
              <a:buClr>
                <a:srgbClr val="0000FF"/>
              </a:buClr>
              <a:tabLst>
                <a:tab pos="1438275" algn="l"/>
              </a:tabLst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Handeln – statt behandelt werden</a:t>
            </a:r>
            <a:br>
              <a:rPr lang="de-DE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de-DE" sz="2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ethische und strategische Aspekte</a:t>
            </a:r>
          </a:p>
        </p:txBody>
      </p:sp>
      <p:sp>
        <p:nvSpPr>
          <p:cNvPr id="4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  <a:endParaRPr lang="de-DE" sz="1100" dirty="0">
              <a:solidFill>
                <a:schemeClr val="tx1">
                  <a:tint val="75000"/>
                </a:schemeClr>
              </a:solidFill>
              <a:ea typeface="Segoe UI" pitchFamily="34" charset="0"/>
              <a:cs typeface="Arial" pitchFamily="34" charset="0"/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8524800" y="6293084"/>
            <a:ext cx="4396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 anchor="t"/>
          <a:lstStyle/>
          <a:p>
            <a:pPr>
              <a:defRPr/>
            </a:pPr>
            <a:r>
              <a:rPr lang="de-DE" sz="2800" b="1" dirty="0"/>
              <a:t>Gutachterkommission bei der ÄK Nordrhein   I</a:t>
            </a:r>
            <a:endParaRPr lang="de-DE" sz="2800" b="1" dirty="0">
              <a:effectLst/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8313" y="692696"/>
            <a:ext cx="82296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lnSpc>
                <a:spcPct val="90000"/>
              </a:lnSpc>
              <a:buClrTx/>
              <a:buNone/>
            </a:pPr>
            <a:r>
              <a:rPr lang="de-DE" altLang="de-DE" sz="2400" b="1" kern="0" dirty="0">
                <a:solidFill>
                  <a:srgbClr val="000000"/>
                </a:solidFill>
              </a:rPr>
              <a:t>Gründung 1. Dezember 1975 als Initiative der ÄK </a:t>
            </a:r>
            <a:r>
              <a:rPr lang="de-DE" altLang="de-DE" sz="2400" b="1" kern="0" dirty="0" err="1">
                <a:solidFill>
                  <a:srgbClr val="000000"/>
                </a:solidFill>
              </a:rPr>
              <a:t>No</a:t>
            </a:r>
            <a:r>
              <a:rPr lang="de-DE" altLang="de-DE" sz="2400" b="1" kern="0" dirty="0">
                <a:solidFill>
                  <a:srgbClr val="000000"/>
                </a:solidFill>
              </a:rPr>
              <a:t>,</a:t>
            </a:r>
            <a:r>
              <a:rPr lang="de-DE" altLang="de-DE" sz="2400" b="0" kern="0" dirty="0">
                <a:solidFill>
                  <a:srgbClr val="000000"/>
                </a:solidFill>
              </a:rPr>
              <a:t> </a:t>
            </a:r>
            <a:r>
              <a:rPr lang="de-DE" altLang="de-DE" sz="2400" b="1" kern="0" dirty="0">
                <a:solidFill>
                  <a:srgbClr val="000000"/>
                </a:solidFill>
              </a:rPr>
              <a:t>Gründungsmotive:</a:t>
            </a:r>
          </a:p>
          <a:p>
            <a:pPr lvl="1">
              <a:lnSpc>
                <a:spcPct val="90000"/>
              </a:lnSpc>
              <a:buClrTx/>
            </a:pPr>
            <a:r>
              <a:rPr lang="de-DE" altLang="de-DE" sz="1800" b="0" kern="0" dirty="0">
                <a:solidFill>
                  <a:srgbClr val="000000"/>
                </a:solidFill>
              </a:rPr>
              <a:t>Zunahme der Arzthaftungssachen </a:t>
            </a:r>
          </a:p>
          <a:p>
            <a:pPr lvl="1">
              <a:lnSpc>
                <a:spcPct val="90000"/>
              </a:lnSpc>
              <a:buClrTx/>
              <a:buNone/>
            </a:pPr>
            <a:r>
              <a:rPr lang="de-DE" altLang="de-DE" sz="1800" b="0" kern="0" dirty="0">
                <a:solidFill>
                  <a:srgbClr val="000000"/>
                </a:solidFill>
              </a:rPr>
              <a:t>	 (festgestellte Behandlungsfehler : Behandlungsfälle = 6 : 1.000.000)</a:t>
            </a:r>
          </a:p>
          <a:p>
            <a:pPr lvl="1">
              <a:lnSpc>
                <a:spcPct val="90000"/>
              </a:lnSpc>
              <a:buClrTx/>
            </a:pPr>
            <a:r>
              <a:rPr lang="de-DE" altLang="de-DE" sz="1800" b="0" kern="0" dirty="0">
                <a:solidFill>
                  <a:srgbClr val="000000"/>
                </a:solidFill>
              </a:rPr>
              <a:t>Schwierigkeiten bei der Gutachtersuche </a:t>
            </a:r>
          </a:p>
          <a:p>
            <a:pPr lvl="1">
              <a:lnSpc>
                <a:spcPct val="90000"/>
              </a:lnSpc>
              <a:buClrTx/>
            </a:pPr>
            <a:r>
              <a:rPr lang="de-DE" altLang="de-DE" sz="1800" b="0" kern="0" dirty="0">
                <a:solidFill>
                  <a:srgbClr val="000000"/>
                </a:solidFill>
              </a:rPr>
              <a:t>Strafverfahren ungeeignet</a:t>
            </a:r>
          </a:p>
          <a:p>
            <a:pPr lvl="1">
              <a:lnSpc>
                <a:spcPct val="90000"/>
              </a:lnSpc>
              <a:buClrTx/>
            </a:pPr>
            <a:r>
              <a:rPr lang="de-DE" altLang="de-DE" sz="1800" b="0" kern="0" dirty="0">
                <a:solidFill>
                  <a:srgbClr val="000000"/>
                </a:solidFill>
              </a:rPr>
              <a:t>Nutzung medizinischen Sachverstands zur Konfliktlösung</a:t>
            </a:r>
            <a:endParaRPr lang="ru-RU" altLang="de-DE" sz="1800" b="0" kern="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ClrTx/>
            </a:pPr>
            <a:r>
              <a:rPr lang="ru-RU" altLang="de-DE" sz="2200" b="0" kern="0" dirty="0">
                <a:solidFill>
                  <a:srgbClr val="333399"/>
                </a:solidFill>
              </a:rPr>
              <a:t>Основана  1 дек. 1975 г. по инициативе  врачебной палаты</a:t>
            </a:r>
          </a:p>
          <a:p>
            <a:pPr lvl="1">
              <a:lnSpc>
                <a:spcPct val="90000"/>
              </a:lnSpc>
              <a:buClrTx/>
              <a:buNone/>
            </a:pPr>
            <a:r>
              <a:rPr lang="ru-RU" altLang="de-DE" sz="2400" b="0" kern="0" dirty="0">
                <a:solidFill>
                  <a:srgbClr val="333399"/>
                </a:solidFill>
              </a:rPr>
              <a:t>Мотивы к основанию</a:t>
            </a:r>
          </a:p>
          <a:p>
            <a:pPr lvl="1">
              <a:lnSpc>
                <a:spcPct val="90000"/>
              </a:lnSpc>
              <a:buClrTx/>
              <a:buFontTx/>
              <a:buChar char="-"/>
            </a:pPr>
            <a:r>
              <a:rPr lang="ru-RU" altLang="de-DE" sz="2200" b="0" kern="0" dirty="0">
                <a:solidFill>
                  <a:srgbClr val="333399"/>
                </a:solidFill>
              </a:rPr>
              <a:t>Увеличение  дел ответственности врачей (установленных врачебных ошибок 6 на 1.000.000)</a:t>
            </a:r>
          </a:p>
          <a:p>
            <a:pPr lvl="1">
              <a:lnSpc>
                <a:spcPct val="90000"/>
              </a:lnSpc>
              <a:buClrTx/>
              <a:buFontTx/>
              <a:buChar char="-"/>
            </a:pPr>
            <a:r>
              <a:rPr lang="ru-RU" altLang="de-DE" sz="2200" b="0" kern="0" dirty="0">
                <a:solidFill>
                  <a:srgbClr val="333399"/>
                </a:solidFill>
              </a:rPr>
              <a:t> Сложности найти эксперта</a:t>
            </a:r>
          </a:p>
          <a:p>
            <a:pPr lvl="1">
              <a:lnSpc>
                <a:spcPct val="90000"/>
              </a:lnSpc>
              <a:buClrTx/>
              <a:buFontTx/>
              <a:buChar char="-"/>
            </a:pPr>
            <a:r>
              <a:rPr lang="ru-RU" altLang="de-DE" sz="2200" b="0" kern="0" dirty="0">
                <a:solidFill>
                  <a:srgbClr val="333399"/>
                </a:solidFill>
              </a:rPr>
              <a:t>Неподходящий  судебный процесс</a:t>
            </a:r>
          </a:p>
          <a:p>
            <a:pPr lvl="1">
              <a:lnSpc>
                <a:spcPct val="90000"/>
              </a:lnSpc>
              <a:buClrTx/>
              <a:buFontTx/>
              <a:buChar char="-"/>
            </a:pPr>
            <a:r>
              <a:rPr lang="ru-RU" altLang="de-DE" sz="2200" b="0" kern="0" dirty="0">
                <a:solidFill>
                  <a:srgbClr val="333399"/>
                </a:solidFill>
              </a:rPr>
              <a:t>Использование мед. знаний для разрешения конфликта</a:t>
            </a:r>
            <a:endParaRPr lang="de-DE" altLang="de-DE" sz="2200" b="0" kern="0" dirty="0">
              <a:solidFill>
                <a:srgbClr val="333399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11" name="Fußzeilenplatzhalter 3"/>
          <p:cNvSpPr txBox="1">
            <a:spLocks/>
          </p:cNvSpPr>
          <p:nvPr/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>
                    <a:tint val="75000"/>
                  </a:schemeClr>
                </a:solidFill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  <a:endParaRPr lang="de-DE" sz="1100" dirty="0">
              <a:solidFill>
                <a:schemeClr val="tx1">
                  <a:tint val="75000"/>
                </a:schemeClr>
              </a:solidFill>
              <a:ea typeface="Segoe UI" pitchFamily="34" charset="0"/>
              <a:cs typeface="Arial" pitchFamily="34" charset="0"/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524800" y="6293084"/>
            <a:ext cx="439688" cy="365125"/>
          </a:xfrm>
        </p:spPr>
        <p:txBody>
          <a:bodyPr/>
          <a:lstStyle/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41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75"/>
            <a:ext cx="8229600" cy="638944"/>
          </a:xfrm>
        </p:spPr>
        <p:txBody>
          <a:bodyPr anchor="t"/>
          <a:lstStyle/>
          <a:p>
            <a:pPr>
              <a:defRPr/>
            </a:pPr>
            <a:r>
              <a:rPr lang="de-DE" sz="2800" dirty="0"/>
              <a:t>Gutachterkommission bei der ÄK Nordrhein   </a:t>
            </a:r>
            <a:r>
              <a:rPr lang="de-DE" sz="2800" dirty="0" smtClean="0"/>
              <a:t>II</a:t>
            </a:r>
            <a:endParaRPr lang="de-DE" sz="2800" b="1" dirty="0">
              <a:effectLst/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20688"/>
            <a:ext cx="8229600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lvl="0" indent="-265113" algn="ctr">
              <a:lnSpc>
                <a:spcPct val="80000"/>
              </a:lnSpc>
              <a:buClrTx/>
              <a:buNone/>
            </a:pPr>
            <a:r>
              <a:rPr lang="de-DE" altLang="de-DE" sz="2800" b="1" u="sng" kern="0" dirty="0">
                <a:solidFill>
                  <a:srgbClr val="000000"/>
                </a:solidFill>
              </a:rPr>
              <a:t>Ziel -</a:t>
            </a:r>
            <a:r>
              <a:rPr lang="ru-RU" altLang="de-DE" sz="2800" b="1" u="sng" kern="0" dirty="0">
                <a:solidFill>
                  <a:srgbClr val="000000"/>
                </a:solidFill>
              </a:rPr>
              <a:t> </a:t>
            </a:r>
            <a:r>
              <a:rPr lang="ru-RU" altLang="de-DE" sz="2800" b="1" u="sng" kern="0" dirty="0">
                <a:solidFill>
                  <a:srgbClr val="333399"/>
                </a:solidFill>
              </a:rPr>
              <a:t>Цель</a:t>
            </a:r>
            <a:r>
              <a:rPr lang="de-DE" altLang="de-DE" sz="4000" b="1" u="sng" kern="0" dirty="0">
                <a:solidFill>
                  <a:schemeClr val="bg1"/>
                </a:solidFill>
              </a:rPr>
              <a:t>:</a:t>
            </a:r>
            <a:endParaRPr lang="de-DE" altLang="de-DE" sz="4000" b="1" kern="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Tx/>
              <a:buFont typeface="Wingdings" panose="05000000000000000000" pitchFamily="2" charset="2"/>
              <a:buChar char="§"/>
            </a:pPr>
            <a:r>
              <a:rPr lang="de-DE" altLang="de-DE" sz="2400" b="0" kern="0" dirty="0">
                <a:solidFill>
                  <a:srgbClr val="000000"/>
                </a:solidFill>
              </a:rPr>
              <a:t>Objektive Begutachtung ärztlichen Handelns</a:t>
            </a:r>
            <a:r>
              <a:rPr lang="ru-RU" altLang="de-DE" sz="2400" b="0" kern="0" dirty="0">
                <a:solidFill>
                  <a:srgbClr val="000000"/>
                </a:solidFill>
              </a:rPr>
              <a:t> </a:t>
            </a:r>
            <a:r>
              <a:rPr lang="de-DE" altLang="de-DE" sz="2000" b="0" kern="0" dirty="0">
                <a:solidFill>
                  <a:srgbClr val="000000"/>
                </a:solidFill>
              </a:rPr>
              <a:t>auf </a:t>
            </a:r>
            <a:r>
              <a:rPr lang="de-DE" altLang="de-DE" sz="2000" kern="0" dirty="0">
                <a:solidFill>
                  <a:srgbClr val="000000"/>
                </a:solidFill>
              </a:rPr>
              <a:t>Behandlungsfehler in Diagnostik oder Therapie</a:t>
            </a:r>
            <a:r>
              <a:rPr lang="de-DE" altLang="de-DE" sz="2000" b="0" kern="0" dirty="0">
                <a:solidFill>
                  <a:srgbClr val="000000"/>
                </a:solidFill>
              </a:rPr>
              <a:t>, die zu einem </a:t>
            </a:r>
            <a:r>
              <a:rPr lang="de-DE" altLang="de-DE" sz="2000" kern="0" dirty="0">
                <a:solidFill>
                  <a:srgbClr val="000000"/>
                </a:solidFill>
              </a:rPr>
              <a:t>Gesundheitsschaden </a:t>
            </a:r>
            <a:r>
              <a:rPr lang="de-DE" altLang="de-DE" sz="2000" b="0" kern="0" dirty="0">
                <a:solidFill>
                  <a:srgbClr val="000000"/>
                </a:solidFill>
              </a:rPr>
              <a:t>geführt haben (auch Aufklärungsmängel)</a:t>
            </a:r>
            <a:endParaRPr lang="ru-RU" altLang="de-DE" sz="2000" b="0" kern="0" dirty="0">
              <a:solidFill>
                <a:srgbClr val="000000"/>
              </a:solidFill>
            </a:endParaRPr>
          </a:p>
          <a:p>
            <a:pPr marL="265113" lvl="0" indent="-265113">
              <a:lnSpc>
                <a:spcPct val="80000"/>
              </a:lnSpc>
              <a:buClrTx/>
              <a:buNone/>
            </a:pPr>
            <a:r>
              <a:rPr lang="ru-RU" altLang="de-DE" sz="2000" b="0" kern="0" dirty="0">
                <a:solidFill>
                  <a:srgbClr val="000000"/>
                </a:solidFill>
              </a:rPr>
              <a:t>-</a:t>
            </a:r>
            <a:r>
              <a:rPr lang="de-DE" altLang="de-DE" sz="2000" b="0" kern="0" dirty="0">
                <a:solidFill>
                  <a:srgbClr val="000000"/>
                </a:solidFill>
              </a:rPr>
              <a:t>    </a:t>
            </a:r>
            <a:r>
              <a:rPr lang="ru-RU" altLang="de-DE" sz="2400" b="0" kern="0" dirty="0">
                <a:solidFill>
                  <a:srgbClr val="333399"/>
                </a:solidFill>
              </a:rPr>
              <a:t>Объективная экспертиза врачебной деятельности</a:t>
            </a:r>
            <a:r>
              <a:rPr lang="de-DE" altLang="de-DE" sz="2400" b="0" kern="0" dirty="0">
                <a:solidFill>
                  <a:srgbClr val="333399"/>
                </a:solidFill>
              </a:rPr>
              <a:t/>
            </a:r>
            <a:br>
              <a:rPr lang="de-DE" altLang="de-DE" sz="2400" b="0" kern="0" dirty="0">
                <a:solidFill>
                  <a:srgbClr val="333399"/>
                </a:solidFill>
              </a:rPr>
            </a:br>
            <a:r>
              <a:rPr lang="de-DE" altLang="de-DE" sz="2400" b="0" kern="0" dirty="0">
                <a:solidFill>
                  <a:srgbClr val="333399"/>
                </a:solidFill>
              </a:rPr>
              <a:t> </a:t>
            </a:r>
            <a:r>
              <a:rPr lang="ru-RU" altLang="de-DE" sz="2400" b="0" kern="0" dirty="0">
                <a:solidFill>
                  <a:srgbClr val="333399"/>
                </a:solidFill>
              </a:rPr>
              <a:t>врачебных ошибок при диагностике и терапии,</a:t>
            </a:r>
            <a:r>
              <a:rPr lang="de-DE" altLang="de-DE" sz="2400" b="0" kern="0" dirty="0">
                <a:solidFill>
                  <a:srgbClr val="333399"/>
                </a:solidFill>
              </a:rPr>
              <a:t/>
            </a:r>
            <a:br>
              <a:rPr lang="de-DE" altLang="de-DE" sz="2400" b="0" kern="0" dirty="0">
                <a:solidFill>
                  <a:srgbClr val="333399"/>
                </a:solidFill>
              </a:rPr>
            </a:br>
            <a:r>
              <a:rPr lang="ru-RU" altLang="de-DE" sz="2400" b="0" kern="0" dirty="0">
                <a:solidFill>
                  <a:srgbClr val="333399"/>
                </a:solidFill>
              </a:rPr>
              <a:t> которые ведут к неблагоприятным последствиям, а</a:t>
            </a:r>
            <a:r>
              <a:rPr lang="de-DE" altLang="de-DE" sz="2400" b="0" kern="0" dirty="0">
                <a:solidFill>
                  <a:srgbClr val="333399"/>
                </a:solidFill>
              </a:rPr>
              <a:t/>
            </a:r>
            <a:br>
              <a:rPr lang="de-DE" altLang="de-DE" sz="2400" b="0" kern="0" dirty="0">
                <a:solidFill>
                  <a:srgbClr val="333399"/>
                </a:solidFill>
              </a:rPr>
            </a:br>
            <a:r>
              <a:rPr lang="ru-RU" altLang="de-DE" sz="2400" b="0" kern="0" dirty="0">
                <a:solidFill>
                  <a:srgbClr val="333399"/>
                </a:solidFill>
              </a:rPr>
              <a:t> также недостаточное разъяснение</a:t>
            </a:r>
            <a:endParaRPr lang="de-DE" altLang="de-DE" sz="2000" b="0" kern="0" dirty="0">
              <a:solidFill>
                <a:srgbClr val="333399"/>
              </a:solidFill>
            </a:endParaRPr>
          </a:p>
          <a:p>
            <a:pPr lvl="0">
              <a:lnSpc>
                <a:spcPct val="80000"/>
              </a:lnSpc>
              <a:buClrTx/>
              <a:buFont typeface="Wingdings" panose="05000000000000000000" pitchFamily="2" charset="2"/>
              <a:buChar char="§"/>
            </a:pPr>
            <a:r>
              <a:rPr lang="de-DE" altLang="de-DE" sz="2400" b="0" kern="0" dirty="0">
                <a:solidFill>
                  <a:srgbClr val="000000"/>
                </a:solidFill>
              </a:rPr>
              <a:t>zur </a:t>
            </a:r>
            <a:r>
              <a:rPr lang="de-DE" altLang="de-DE" sz="2400" kern="0" dirty="0">
                <a:solidFill>
                  <a:srgbClr val="000000"/>
                </a:solidFill>
              </a:rPr>
              <a:t>Durchsetzung begründeter Ansprüche</a:t>
            </a:r>
            <a:r>
              <a:rPr lang="de-DE" altLang="de-DE" sz="2400" b="0" kern="0" dirty="0">
                <a:solidFill>
                  <a:srgbClr val="000000"/>
                </a:solidFill>
              </a:rPr>
              <a:t> bzw. der </a:t>
            </a:r>
            <a:r>
              <a:rPr lang="de-DE" altLang="de-DE" sz="2400" kern="0" dirty="0">
                <a:solidFill>
                  <a:srgbClr val="000000"/>
                </a:solidFill>
              </a:rPr>
              <a:t>Zurückweisung unbegründeter Vorwürfe</a:t>
            </a:r>
            <a:endParaRPr lang="ru-RU" altLang="de-DE" sz="2400" kern="0" dirty="0">
              <a:solidFill>
                <a:srgbClr val="000000"/>
              </a:solidFill>
            </a:endParaRPr>
          </a:p>
          <a:p>
            <a:pPr marL="265113" lvl="0" indent="-265113">
              <a:lnSpc>
                <a:spcPct val="80000"/>
              </a:lnSpc>
              <a:buClrTx/>
              <a:buFontTx/>
              <a:buChar char="-"/>
            </a:pPr>
            <a:r>
              <a:rPr lang="de-DE" altLang="de-DE" sz="2800" b="0" kern="0" dirty="0">
                <a:solidFill>
                  <a:srgbClr val="333399"/>
                </a:solidFill>
              </a:rPr>
              <a:t> </a:t>
            </a:r>
            <a:r>
              <a:rPr lang="ru-RU" altLang="de-DE" sz="2800" b="0" kern="0" dirty="0">
                <a:solidFill>
                  <a:srgbClr val="333399"/>
                </a:solidFill>
              </a:rPr>
              <a:t>Для осуществления доказанных претензий</a:t>
            </a:r>
            <a:r>
              <a:rPr lang="de-DE" altLang="de-DE" sz="2800" b="0" kern="0" dirty="0">
                <a:solidFill>
                  <a:srgbClr val="333399"/>
                </a:solidFill>
              </a:rPr>
              <a:t/>
            </a:r>
            <a:br>
              <a:rPr lang="de-DE" altLang="de-DE" sz="2800" b="0" kern="0" dirty="0">
                <a:solidFill>
                  <a:srgbClr val="333399"/>
                </a:solidFill>
              </a:rPr>
            </a:br>
            <a:r>
              <a:rPr lang="ru-RU" altLang="de-DE" sz="2800" b="0" kern="0" dirty="0">
                <a:solidFill>
                  <a:srgbClr val="333399"/>
                </a:solidFill>
              </a:rPr>
              <a:t> или отклонения необоснованных претензий</a:t>
            </a:r>
            <a:endParaRPr lang="de-DE" altLang="de-DE" sz="2800" b="0" kern="0" dirty="0">
              <a:solidFill>
                <a:srgbClr val="333399"/>
              </a:solidFill>
            </a:endParaRPr>
          </a:p>
          <a:p>
            <a:pPr marL="265113" lvl="0" indent="-265113">
              <a:lnSpc>
                <a:spcPct val="80000"/>
              </a:lnSpc>
              <a:buClrTx/>
              <a:buNone/>
            </a:pPr>
            <a:r>
              <a:rPr lang="de-DE" altLang="de-DE" sz="2400" b="0" kern="0" dirty="0">
                <a:solidFill>
                  <a:srgbClr val="000000"/>
                </a:solidFill>
              </a:rPr>
              <a:t>    (Klärung nur dem Grunde nach, keine Feststellungen zur</a:t>
            </a:r>
            <a:br>
              <a:rPr lang="de-DE" altLang="de-DE" sz="2400" b="0" kern="0" dirty="0">
                <a:solidFill>
                  <a:srgbClr val="000000"/>
                </a:solidFill>
              </a:rPr>
            </a:br>
            <a:r>
              <a:rPr lang="de-DE" altLang="de-DE" sz="2400" b="0" kern="0" dirty="0">
                <a:solidFill>
                  <a:srgbClr val="000000"/>
                </a:solidFill>
              </a:rPr>
              <a:t> Höhe von Schadenersatz- /Schmerzensgeldansprüchen)</a:t>
            </a:r>
            <a:endParaRPr lang="ru-RU" altLang="de-DE" sz="2400" b="0" kern="0" dirty="0">
              <a:solidFill>
                <a:srgbClr val="000000"/>
              </a:solidFill>
            </a:endParaRPr>
          </a:p>
          <a:p>
            <a:pPr marL="265113" lvl="0" indent="-265113">
              <a:lnSpc>
                <a:spcPct val="80000"/>
              </a:lnSpc>
              <a:buClrTx/>
              <a:buNone/>
            </a:pPr>
            <a:r>
              <a:rPr lang="de-DE" altLang="de-DE" sz="2800" b="0" kern="0" dirty="0">
                <a:solidFill>
                  <a:srgbClr val="333399"/>
                </a:solidFill>
              </a:rPr>
              <a:t>    </a:t>
            </a:r>
            <a:r>
              <a:rPr lang="ru-RU" altLang="de-DE" sz="2800" b="0" kern="0" dirty="0">
                <a:solidFill>
                  <a:srgbClr val="333399"/>
                </a:solidFill>
              </a:rPr>
              <a:t>(Выявление причин, но не определение</a:t>
            </a:r>
            <a:r>
              <a:rPr lang="de-DE" altLang="de-DE" sz="2800" b="0" kern="0" dirty="0">
                <a:solidFill>
                  <a:srgbClr val="333399"/>
                </a:solidFill>
              </a:rPr>
              <a:t/>
            </a:r>
            <a:br>
              <a:rPr lang="de-DE" altLang="de-DE" sz="2800" b="0" kern="0" dirty="0">
                <a:solidFill>
                  <a:srgbClr val="333399"/>
                </a:solidFill>
              </a:rPr>
            </a:br>
            <a:r>
              <a:rPr lang="ru-RU" altLang="de-DE" sz="2800" b="0" kern="0" dirty="0">
                <a:solidFill>
                  <a:srgbClr val="333399"/>
                </a:solidFill>
              </a:rPr>
              <a:t> </a:t>
            </a:r>
            <a:r>
              <a:rPr lang="de-DE" altLang="de-DE" sz="2800" b="0" kern="0" dirty="0">
                <a:solidFill>
                  <a:srgbClr val="333399"/>
                </a:solidFill>
              </a:rPr>
              <a:t> </a:t>
            </a:r>
            <a:r>
              <a:rPr lang="ru-RU" altLang="de-DE" sz="2800" b="0" kern="0" dirty="0">
                <a:solidFill>
                  <a:srgbClr val="333399"/>
                </a:solidFill>
              </a:rPr>
              <a:t>суммы возмещения</a:t>
            </a:r>
            <a:r>
              <a:rPr lang="en-US" altLang="de-DE" sz="2800" b="0" kern="0" dirty="0">
                <a:solidFill>
                  <a:srgbClr val="333399"/>
                </a:solidFill>
              </a:rPr>
              <a:t> </a:t>
            </a:r>
            <a:r>
              <a:rPr lang="ru-RU" altLang="de-DE" sz="2800" b="0" kern="0" dirty="0">
                <a:solidFill>
                  <a:srgbClr val="333399"/>
                </a:solidFill>
              </a:rPr>
              <a:t>ущерба</a:t>
            </a:r>
            <a:r>
              <a:rPr lang="ru-RU" altLang="de-DE" sz="2000" b="0" kern="0" dirty="0">
                <a:solidFill>
                  <a:srgbClr val="333399"/>
                </a:solidFill>
              </a:rPr>
              <a:t>)</a:t>
            </a:r>
            <a:endParaRPr lang="de-DE" altLang="de-DE" sz="2000" b="0" kern="0" dirty="0">
              <a:solidFill>
                <a:srgbClr val="333399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395288" y="477197"/>
            <a:ext cx="8352000" cy="21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1520" y="6290441"/>
            <a:ext cx="8352000" cy="378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Unabhängige medizinische Gutachterkommission als Schlichtungsstelle zwischen Arzt und Patient, Moskau, 2016-09-27 und 28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524800" y="6293084"/>
            <a:ext cx="439688" cy="365125"/>
          </a:xfrm>
        </p:spPr>
        <p:txBody>
          <a:bodyPr/>
          <a:lstStyle/>
          <a:p>
            <a:fld id="{0F02EC57-5F7A-44CF-A13E-A37C04EFC1F0}" type="slidenum">
              <a:rPr lang="de-DE" sz="1100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57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FF"/>
        </a:solidFill>
        <a:ln>
          <a:noFill/>
        </a:ln>
        <a:effectLst/>
        <a:extLst/>
      </a:spPr>
      <a:bodyPr rot="10800000" wrap="none" anchor="ctr"/>
      <a:lstStyle>
        <a:defPPr algn="ctr" eaLnBrk="1" hangingPunct="1">
          <a:defRPr smtClean="0"/>
        </a:defPPr>
      </a:lstStyle>
    </a:sp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Экран (4:3)</PresentationFormat>
  <Paragraphs>248</Paragraphs>
  <Slides>26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2_Benutzerdefiniertes Design</vt:lpstr>
      <vt:lpstr>Gutachterkommission  und Qualitätssicherung in der Medizin Organisation in der ärztlichen Selbstverwaltung in Deutschland</vt:lpstr>
      <vt:lpstr>Agenda</vt:lpstr>
      <vt:lpstr>Geschichte der Ärztekammern</vt:lpstr>
      <vt:lpstr>Das „Arztsein“ als Profession im deutschen Gesundheitswesen</vt:lpstr>
      <vt:lpstr>Ärztekammern, Aufgaben</vt:lpstr>
      <vt:lpstr>Презентация PowerPoint</vt:lpstr>
      <vt:lpstr>Agenda</vt:lpstr>
      <vt:lpstr>Gutachterkommission bei der ÄK Nordrhein   I</vt:lpstr>
      <vt:lpstr>Gutachterkommission bei der ÄK Nordrhein   II</vt:lpstr>
      <vt:lpstr>Gutachterkommission bei der ÄK Nordrhein   III Ergebnis des ärztlichen Engagements:</vt:lpstr>
      <vt:lpstr>Qualitätssicherung bei der Ärztekammer Nordrhein</vt:lpstr>
      <vt:lpstr>Qualitätssicherung NRW bei der Ärztekammer Nordrhein </vt:lpstr>
      <vt:lpstr>Презентация PowerPoint</vt:lpstr>
      <vt:lpstr>Презентация PowerPoint</vt:lpstr>
      <vt:lpstr>Agenda</vt:lpstr>
      <vt:lpstr>Презентация PowerPoint</vt:lpstr>
      <vt:lpstr>Презентация PowerPoint</vt:lpstr>
      <vt:lpstr>Medizin: eine veränderte gesellschaftliche Wahrnehmung !</vt:lpstr>
      <vt:lpstr>Gesellschaftliche Erwartungen an die Medizin, Beispiel Nationaler Krebsplan</vt:lpstr>
      <vt:lpstr>Ziel: Patienten informiert (mit-)entscheiden lassen !</vt:lpstr>
      <vt:lpstr>Neue Beurteilung der medizinischen Versorgung Ansatz </vt:lpstr>
      <vt:lpstr>Gesetzlicher Rahmen zur Krankenversorgung</vt:lpstr>
      <vt:lpstr>Herausforderung an Ärzte   im Gesundheitswesen des 21. Jahrhunderts …</vt:lpstr>
      <vt:lpstr>Презентация PowerPoint</vt:lpstr>
      <vt:lpstr>Herausforderungen: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2014-09-22T14:16:01Z</dcterms:created>
  <dcterms:modified xsi:type="dcterms:W3CDTF">2016-09-27T11:54:45Z</dcterms:modified>
</cp:coreProperties>
</file>