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4" r:id="rId5"/>
    <p:sldId id="258" r:id="rId6"/>
    <p:sldId id="259" r:id="rId7"/>
    <p:sldId id="260" r:id="rId8"/>
    <p:sldId id="262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FF32"/>
    <a:srgbClr val="FC2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22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5" name="Snip Single Corner Rectangle 14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ardrop 12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1115196-1C6F-4784-83AC-30756D8F10B3}" type="datetimeFigureOut">
              <a:rPr lang="en-US" smtClean="0"/>
              <a:t>07.10.19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2" name="Snip Diagonal Corner Rectangle 11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Teardrop 12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6391656"/>
          </a:xfrm>
          <a:prstGeom prst="snip2DiagRect">
            <a:avLst>
              <a:gd name="adj1" fmla="val 0"/>
              <a:gd name="adj2" fmla="val 4017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8952" y="6300216"/>
            <a:ext cx="1298448" cy="365125"/>
          </a:xfrm>
        </p:spPr>
        <p:txBody>
          <a:bodyPr/>
          <a:lstStyle/>
          <a:p>
            <a:fld id="{B1115196-1C6F-4784-83AC-30756D8F10B3}" type="datetimeFigureOut">
              <a:rPr lang="en-US" smtClean="0"/>
              <a:t>07.10.19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300216"/>
            <a:ext cx="234086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1752" y="6300216"/>
            <a:ext cx="448056" cy="365125"/>
          </a:xfrm>
        </p:spPr>
        <p:txBody>
          <a:bodyPr/>
          <a:lstStyle>
            <a:lvl1pPr algn="l">
              <a:defRPr/>
            </a:lvl1pPr>
          </a:lstStyle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над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4648200"/>
            <a:ext cx="8686800" cy="1963271"/>
          </a:xfrm>
          <a:prstGeom prst="snip2DiagRect">
            <a:avLst>
              <a:gd name="adj1" fmla="val 0"/>
              <a:gd name="adj2" fmla="val 937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07.10.19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4332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07.10.19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07.10.19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Diagonal Corner Rectangle 7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07.10.19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07.10.19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7" name="Snip Single Corner Rectangle 16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ardrop 15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1115196-1C6F-4784-83AC-30756D8F10B3}" type="datetimeFigureOut">
              <a:rPr lang="en-US" smtClean="0"/>
              <a:t>07.10.19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676835"/>
            <a:ext cx="7543800" cy="2587752"/>
          </a:xfr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flipH="1">
            <a:off x="1600199" y="2126877"/>
            <a:ext cx="7543801" cy="2604247"/>
            <a:chOff x="-1" y="3379694"/>
            <a:chExt cx="7543801" cy="2604247"/>
          </a:xfrm>
        </p:grpSpPr>
        <p:grpSp>
          <p:nvGrpSpPr>
            <p:cNvPr id="7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0" name="Snip Single Corner Rectangle 9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ardrop 8"/>
            <p:cNvSpPr/>
            <p:nvPr/>
          </p:nvSpPr>
          <p:spPr>
            <a:xfrm flipH="1">
              <a:off x="22859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105" y="2653553"/>
            <a:ext cx="5870448" cy="14721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105" y="4134881"/>
            <a:ext cx="5870448" cy="57607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8033590" y="3475037"/>
            <a:ext cx="1828801" cy="365125"/>
          </a:xfrm>
        </p:spPr>
        <p:txBody>
          <a:bodyPr vert="horz" lIns="91440" tIns="0" rIns="91440" bIns="0" rtlCol="0" anchor="t" anchorCtr="0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658009" y="3475037"/>
            <a:ext cx="1828800" cy="365125"/>
          </a:xfrm>
        </p:spPr>
        <p:txBody>
          <a:bodyPr vert="horz" lIns="91440" tIns="0" rIns="91440" bIns="0" rtlCol="0" anchor="b" anchorCtr="0"/>
          <a:lstStyle>
            <a:lvl1pPr marL="0" algn="l" defTabSz="914400" rtl="0" eaLnBrk="1" latinLnBrk="0" hangingPunct="1">
              <a:defRPr sz="1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1115196-1C6F-4784-83AC-30756D8F10B3}" type="datetimeFigureOut">
              <a:rPr lang="en-US" smtClean="0"/>
              <a:t>07.10.19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Snip Diagonal Corner Rectangle 11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07.10.19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Snip Diagonal Corner Rectangle 12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07.10.19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07.10.19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07.10.19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3" name="Snip Diagonal Corner Rectangle 12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Teardrop 13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5" name="Snip Diagonal Corner Rectangle 14"/>
          <p:cNvSpPr/>
          <p:nvPr/>
        </p:nvSpPr>
        <p:spPr>
          <a:xfrm flipV="1">
            <a:off x="4648200" y="228600"/>
            <a:ext cx="4251960" cy="6387352"/>
          </a:xfrm>
          <a:prstGeom prst="snip2DiagRect">
            <a:avLst>
              <a:gd name="adj1" fmla="val 0"/>
              <a:gd name="adj2" fmla="val 379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" y="6297706"/>
            <a:ext cx="1295400" cy="365125"/>
          </a:xfrm>
        </p:spPr>
        <p:txBody>
          <a:bodyPr/>
          <a:lstStyle/>
          <a:p>
            <a:fld id="{B1115196-1C6F-4784-83AC-30756D8F10B3}" type="datetimeFigureOut">
              <a:rPr lang="en-US" smtClean="0"/>
              <a:t>07.10.19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297706"/>
            <a:ext cx="2339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4800" y="6297706"/>
            <a:ext cx="443753" cy="365125"/>
          </a:xfrm>
        </p:spPr>
        <p:txBody>
          <a:bodyPr/>
          <a:lstStyle>
            <a:lvl1pPr algn="l">
              <a:defRPr/>
            </a:lvl1pPr>
          </a:lstStyle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1115196-1C6F-4784-83AC-30756D8F10B3}" type="datetimeFigureOut">
              <a:rPr lang="en-US" smtClean="0"/>
              <a:t>07.10.19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 2" pitchFamily="18" charset="2"/>
        <a:buChar char=""/>
        <a:defRPr sz="22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 idx="4294967295"/>
          </p:nvPr>
        </p:nvSpPr>
        <p:spPr>
          <a:xfrm>
            <a:off x="0" y="2043081"/>
            <a:ext cx="8989366" cy="2425700"/>
          </a:xfrm>
        </p:spPr>
        <p:txBody>
          <a:bodyPr>
            <a:noAutofit/>
          </a:bodyPr>
          <a:lstStyle/>
          <a:p>
            <a:pPr algn="r"/>
            <a:r>
              <a:rPr lang="ru-RU" sz="4000" b="1" dirty="0" smtClean="0">
                <a:solidFill>
                  <a:schemeClr val="bg1"/>
                </a:solidFill>
              </a:rPr>
              <a:t>О работе Координационного совета медицинских палат Центрального федерального округа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940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cfo.gif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44" r="-30644"/>
          <a:stretch>
            <a:fillRect/>
          </a:stretch>
        </p:blipFill>
        <p:spPr>
          <a:xfrm>
            <a:off x="-1847355" y="230937"/>
            <a:ext cx="12667584" cy="6627063"/>
          </a:xfrm>
        </p:spPr>
      </p:pic>
    </p:spTree>
    <p:extLst>
      <p:ext uri="{BB962C8B-B14F-4D97-AF65-F5344CB8AC3E}">
        <p14:creationId xmlns:p14="http://schemas.microsoft.com/office/powerpoint/2010/main" val="4176293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6608" y="1018085"/>
            <a:ext cx="38101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</a:rPr>
              <a:t>181718 врачей</a:t>
            </a: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3904" y="3399177"/>
            <a:ext cx="23419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u="sng" dirty="0" smtClean="0">
                <a:solidFill>
                  <a:schemeClr val="bg1"/>
                </a:solidFill>
              </a:rPr>
              <a:t>Лидеры:</a:t>
            </a:r>
            <a:endParaRPr lang="ru-RU" sz="4400" b="1" u="sng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904" y="1939430"/>
            <a:ext cx="63341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Средний показатель членства </a:t>
            </a:r>
          </a:p>
          <a:p>
            <a:r>
              <a:rPr lang="ru-RU" sz="3600" b="1" dirty="0" smtClean="0">
                <a:solidFill>
                  <a:schemeClr val="bg1"/>
                </a:solidFill>
              </a:rPr>
              <a:t>врачей в организациях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904" y="4149402"/>
            <a:ext cx="468296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FFFF"/>
                </a:solidFill>
              </a:rPr>
              <a:t>Смоленская область</a:t>
            </a:r>
          </a:p>
          <a:p>
            <a:r>
              <a:rPr lang="ru-RU" sz="3600" b="1" dirty="0" smtClean="0">
                <a:solidFill>
                  <a:srgbClr val="FFFFFF"/>
                </a:solidFill>
              </a:rPr>
              <a:t>Воронежская область </a:t>
            </a:r>
          </a:p>
          <a:p>
            <a:r>
              <a:rPr lang="ru-RU" sz="3600" b="1" dirty="0" smtClean="0">
                <a:solidFill>
                  <a:srgbClr val="FFFFFF"/>
                </a:solidFill>
              </a:rPr>
              <a:t>Орловская область</a:t>
            </a:r>
            <a:endParaRPr lang="ru-RU" sz="3600" b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96916" y="4495224"/>
            <a:ext cx="28365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47FF32"/>
                </a:solidFill>
              </a:rPr>
              <a:t>Более 75%</a:t>
            </a:r>
            <a:endParaRPr lang="ru-RU" sz="4400" b="1" dirty="0">
              <a:solidFill>
                <a:srgbClr val="47FF3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2464" y="227721"/>
            <a:ext cx="79944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Центральный федеральный округ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15171" y="1939430"/>
            <a:ext cx="12117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</a:rPr>
              <a:t>34,3</a:t>
            </a:r>
            <a:endParaRPr lang="ru-RU" sz="4400" b="1" dirty="0">
              <a:solidFill>
                <a:srgbClr val="FFFF00"/>
              </a:solidFill>
            </a:endParaRPr>
          </a:p>
          <a:p>
            <a:endParaRPr lang="ru-RU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015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554638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/>
              <a:buChar char="•"/>
            </a:pPr>
            <a:r>
              <a:rPr lang="ru-RU" sz="3200" b="1" dirty="0" smtClean="0">
                <a:solidFill>
                  <a:srgbClr val="FFFFFF"/>
                </a:solidFill>
              </a:rPr>
              <a:t>Участие в аттестации врачей</a:t>
            </a:r>
          </a:p>
          <a:p>
            <a:pPr marL="342900" lvl="0" indent="-342900">
              <a:buFont typeface="Arial"/>
              <a:buChar char="•"/>
            </a:pPr>
            <a:r>
              <a:rPr lang="ru-RU" sz="3200" b="1" dirty="0" smtClean="0">
                <a:solidFill>
                  <a:srgbClr val="FFFFFF"/>
                </a:solidFill>
              </a:rPr>
              <a:t>Участие в заключении соглашений по тарифам в системе ОМС и деятельности фондов ОМС</a:t>
            </a:r>
          </a:p>
          <a:p>
            <a:pPr marL="342900" lvl="0" indent="-342900">
              <a:buFont typeface="Arial"/>
              <a:buChar char="•"/>
            </a:pPr>
            <a:r>
              <a:rPr lang="ru-RU" sz="3200" b="1" dirty="0" smtClean="0">
                <a:solidFill>
                  <a:srgbClr val="FFFFFF"/>
                </a:solidFill>
              </a:rPr>
              <a:t>Участие в работе комиссий по разработке территориальных программ ОМС</a:t>
            </a:r>
          </a:p>
          <a:p>
            <a:pPr marL="342900" lvl="0" indent="-342900">
              <a:buFont typeface="Arial"/>
              <a:buChar char="•"/>
            </a:pPr>
            <a:r>
              <a:rPr lang="ru-RU" sz="3200" b="1" dirty="0" smtClean="0">
                <a:solidFill>
                  <a:srgbClr val="FFFFFF"/>
                </a:solidFill>
              </a:rPr>
              <a:t>Формирование </a:t>
            </a:r>
            <a:r>
              <a:rPr lang="ru-RU" sz="3200" b="1" dirty="0" err="1" smtClean="0">
                <a:solidFill>
                  <a:srgbClr val="FFFFFF"/>
                </a:solidFill>
              </a:rPr>
              <a:t>аккредитационных</a:t>
            </a:r>
            <a:r>
              <a:rPr lang="ru-RU" sz="3200" b="1" dirty="0" smtClean="0">
                <a:solidFill>
                  <a:srgbClr val="FFFFFF"/>
                </a:solidFill>
              </a:rPr>
              <a:t> комиссий и проведение аккредитации специалистов</a:t>
            </a:r>
          </a:p>
          <a:p>
            <a:pPr marL="342900" lvl="0" indent="-342900">
              <a:buFont typeface="Arial"/>
              <a:buChar char="•"/>
            </a:pPr>
            <a:endParaRPr lang="ru-RU" sz="3200" b="1" dirty="0">
              <a:solidFill>
                <a:srgbClr val="FFFFFF"/>
              </a:solidFill>
            </a:endParaRPr>
          </a:p>
          <a:p>
            <a:pPr lvl="0"/>
            <a:endParaRPr lang="ru-RU" sz="3200" b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275" y="143080"/>
            <a:ext cx="8633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Реализация полномочий, предусмотренных ст.76: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471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7517"/>
            <a:ext cx="4272012" cy="2369014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752" y="1127517"/>
            <a:ext cx="4635248" cy="2369014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3451"/>
            <a:ext cx="4272012" cy="2837736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8752" y="3793451"/>
            <a:ext cx="4398510" cy="2837736"/>
          </a:xfrm>
          <a:prstGeom prst="rect">
            <a:avLst/>
          </a:prstGeom>
        </p:spPr>
      </p:pic>
      <p:sp>
        <p:nvSpPr>
          <p:cNvPr id="7" name="Название 6"/>
          <p:cNvSpPr>
            <a:spLocks noGrp="1"/>
          </p:cNvSpPr>
          <p:nvPr>
            <p:ph type="title" idx="4294967295"/>
          </p:nvPr>
        </p:nvSpPr>
        <p:spPr>
          <a:xfrm>
            <a:off x="480269" y="0"/>
            <a:ext cx="7583488" cy="876300"/>
          </a:xfrm>
        </p:spPr>
        <p:txBody>
          <a:bodyPr/>
          <a:lstStyle/>
          <a:p>
            <a:r>
              <a:rPr lang="ru-RU" b="1" dirty="0" smtClean="0">
                <a:solidFill>
                  <a:srgbClr val="FFFFFF"/>
                </a:solidFill>
              </a:rPr>
              <a:t>Аккредитация специалистов</a:t>
            </a:r>
            <a:endParaRPr lang="ru-RU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837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2591599" y="207966"/>
            <a:ext cx="4814319" cy="13081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FFFF"/>
                </a:solidFill>
              </a:rPr>
              <a:t>ЦЕНТР НЕЗАВИСИМОЙ </a:t>
            </a:r>
            <a:br>
              <a:rPr lang="ru-RU" sz="3200" b="1" dirty="0" smtClean="0">
                <a:solidFill>
                  <a:srgbClr val="FFFFFF"/>
                </a:solidFill>
              </a:rPr>
            </a:br>
            <a:r>
              <a:rPr lang="ru-RU" sz="3200" b="1" dirty="0" smtClean="0">
                <a:solidFill>
                  <a:srgbClr val="FFFFFF"/>
                </a:solidFill>
              </a:rPr>
              <a:t>МЕДИЦИНСКОЙ ЭКСПЕРТИЗЫ</a:t>
            </a:r>
            <a:endParaRPr lang="ru-RU" sz="3200" b="1" dirty="0">
              <a:solidFill>
                <a:srgbClr val="FFFFFF"/>
              </a:solidFill>
            </a:endParaRPr>
          </a:p>
        </p:txBody>
      </p:sp>
      <p:pic>
        <p:nvPicPr>
          <p:cNvPr id="3" name="Picture 6" descr="G:\Методические рекомендации\ЛОГОТИП ВПМ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59" y="134496"/>
            <a:ext cx="2147509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6159" y="1833072"/>
            <a:ext cx="5262921" cy="4893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C2D0D"/>
                </a:solidFill>
              </a:rPr>
              <a:t>2017-2019 гг.</a:t>
            </a:r>
          </a:p>
          <a:p>
            <a:r>
              <a:rPr lang="ru-RU" sz="4000" b="1" dirty="0" smtClean="0">
                <a:solidFill>
                  <a:srgbClr val="FFFF00"/>
                </a:solidFill>
              </a:rPr>
              <a:t>67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smtClean="0">
                <a:solidFill>
                  <a:srgbClr val="FFFFFF"/>
                </a:solidFill>
              </a:rPr>
              <a:t>Комплексных экспертиз КМП</a:t>
            </a:r>
          </a:p>
          <a:p>
            <a:r>
              <a:rPr lang="ru-RU" sz="2800" dirty="0" smtClean="0">
                <a:solidFill>
                  <a:srgbClr val="FFFFFF"/>
                </a:solidFill>
                <a:latin typeface="+mn-lt"/>
              </a:rPr>
              <a:t>(Башкортостан, Якутия, </a:t>
            </a:r>
            <a:r>
              <a:rPr lang="ru-RU" sz="2800" dirty="0" smtClean="0">
                <a:solidFill>
                  <a:srgbClr val="FFFFFF"/>
                </a:solidFill>
              </a:rPr>
              <a:t>Свердловская, Ленинградская, Астраханская, Оренбургская , Калининградская области,  </a:t>
            </a:r>
            <a:r>
              <a:rPr lang="ru-RU" sz="2800" dirty="0" err="1" smtClean="0">
                <a:solidFill>
                  <a:srgbClr val="FFFFFF"/>
                </a:solidFill>
              </a:rPr>
              <a:t>г.Москва</a:t>
            </a:r>
            <a:r>
              <a:rPr lang="ru-RU" sz="2800" dirty="0" smtClean="0">
                <a:solidFill>
                  <a:srgbClr val="FFFFFF"/>
                </a:solidFill>
              </a:rPr>
              <a:t>,  </a:t>
            </a:r>
            <a:r>
              <a:rPr lang="ru-RU" sz="2800" dirty="0">
                <a:solidFill>
                  <a:srgbClr val="FFFFFF"/>
                </a:solidFill>
              </a:rPr>
              <a:t>Чукотский </a:t>
            </a:r>
            <a:r>
              <a:rPr lang="ru-RU" sz="2800" dirty="0" smtClean="0">
                <a:solidFill>
                  <a:srgbClr val="FFFFFF"/>
                </a:solidFill>
                <a:latin typeface="+mn-lt"/>
              </a:rPr>
              <a:t>АО</a:t>
            </a:r>
            <a:r>
              <a:rPr lang="ru-RU" sz="2800" dirty="0">
                <a:solidFill>
                  <a:srgbClr val="FFFFFF"/>
                </a:solidFill>
              </a:rPr>
              <a:t>) </a:t>
            </a:r>
            <a:endParaRPr lang="ru-RU" sz="2800" dirty="0" smtClean="0">
              <a:solidFill>
                <a:srgbClr val="FFFFFF"/>
              </a:solidFill>
            </a:endParaRPr>
          </a:p>
          <a:p>
            <a:r>
              <a:rPr lang="ru-RU" sz="4400" b="1" dirty="0" smtClean="0">
                <a:solidFill>
                  <a:srgbClr val="FFFF00"/>
                </a:solidFill>
              </a:rPr>
              <a:t>20</a:t>
            </a:r>
            <a:r>
              <a:rPr lang="ru-RU" sz="4400" dirty="0" smtClean="0">
                <a:solidFill>
                  <a:srgbClr val="FFFF00"/>
                </a:solidFill>
              </a:rPr>
              <a:t> </a:t>
            </a:r>
            <a:r>
              <a:rPr lang="ru-RU" sz="3200" dirty="0" smtClean="0">
                <a:solidFill>
                  <a:srgbClr val="FFFF00"/>
                </a:solidFill>
              </a:rPr>
              <a:t>- </a:t>
            </a:r>
            <a:r>
              <a:rPr lang="ru-RU" sz="2800" dirty="0" smtClean="0">
                <a:solidFill>
                  <a:srgbClr val="FFFFFF"/>
                </a:solidFill>
              </a:rPr>
              <a:t>По </a:t>
            </a:r>
            <a:r>
              <a:rPr lang="ru-RU" sz="2800" dirty="0">
                <a:solidFill>
                  <a:srgbClr val="FFFFFF"/>
                </a:solidFill>
              </a:rPr>
              <a:t>постановлениям СК </a:t>
            </a:r>
            <a:r>
              <a:rPr lang="ru-RU" sz="2800" dirty="0" smtClean="0">
                <a:solidFill>
                  <a:srgbClr val="FFFFFF"/>
                </a:solidFill>
              </a:rPr>
              <a:t>РФ (Центральный аппарат и СУ субъектов  </a:t>
            </a:r>
            <a:r>
              <a:rPr lang="ru-RU" sz="2800" dirty="0">
                <a:solidFill>
                  <a:srgbClr val="FFFFFF"/>
                </a:solidFill>
              </a:rPr>
              <a:t>РФ </a:t>
            </a:r>
            <a:r>
              <a:rPr lang="ru-RU" sz="2800" dirty="0" smtClean="0">
                <a:solidFill>
                  <a:srgbClr val="FFFFFF"/>
                </a:solidFill>
              </a:rPr>
              <a:t>)</a:t>
            </a:r>
            <a:endParaRPr lang="ru-RU" sz="28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543" y="2047513"/>
            <a:ext cx="3254351" cy="4466803"/>
          </a:xfrm>
          <a:prstGeom prst="rect">
            <a:avLst/>
          </a:prstGeom>
        </p:spPr>
      </p:pic>
      <p:pic>
        <p:nvPicPr>
          <p:cNvPr id="7" name="Picture 5" descr="G:\Методические рекомендации\NP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838" y="1"/>
            <a:ext cx="1507161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366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7355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080563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/>
              <a:buChar char="•"/>
            </a:pPr>
            <a:r>
              <a:rPr lang="ru-RU" sz="2400" b="1" dirty="0">
                <a:solidFill>
                  <a:srgbClr val="FFFFFF"/>
                </a:solidFill>
              </a:rPr>
              <a:t>Рассмотреть вопрос о внесении изменений в Федеральный закон от 21.11.2011 г. №323-ФЗ «Об основах охраны здоровья граждан в Российской Федерации» в части уточнения критериев формирования профессиональных некоммерческих организаций по принципу принадлежности к одной врачебной специальности, определения их полномочий и принципов взаимодействия </a:t>
            </a:r>
            <a:r>
              <a:rPr lang="ru-RU" sz="2400" b="1" dirty="0" smtClean="0">
                <a:solidFill>
                  <a:srgbClr val="FFFFFF"/>
                </a:solidFill>
              </a:rPr>
              <a:t> </a:t>
            </a:r>
            <a:r>
              <a:rPr lang="ru-RU" sz="2400" b="1" dirty="0">
                <a:solidFill>
                  <a:srgbClr val="FFFFFF"/>
                </a:solidFill>
              </a:rPr>
              <a:t>с медицинскими профессиональным некоммерческим организациями, которые соответствуют </a:t>
            </a:r>
            <a:r>
              <a:rPr lang="ru-RU" sz="2400" b="1" dirty="0" smtClean="0">
                <a:solidFill>
                  <a:srgbClr val="FFFFFF"/>
                </a:solidFill>
              </a:rPr>
              <a:t>критериям, </a:t>
            </a:r>
            <a:r>
              <a:rPr lang="ru-RU" sz="2400" b="1" dirty="0">
                <a:solidFill>
                  <a:srgbClr val="FFFFFF"/>
                </a:solidFill>
              </a:rPr>
              <a:t>определяемым Правительством Российской Федерации, а также территориальными профессиональными некоммерческими организациями, объединяющими не менее 25% врачей на территории субъекта РФ.</a:t>
            </a:r>
          </a:p>
          <a:p>
            <a:pPr lvl="0"/>
            <a:endParaRPr lang="ru-RU" sz="2400" b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6643" y="143080"/>
            <a:ext cx="3069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Предложения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66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784168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/>
              <a:buChar char="•"/>
            </a:pPr>
            <a:r>
              <a:rPr lang="ru-RU" sz="2800" b="1" dirty="0">
                <a:solidFill>
                  <a:srgbClr val="FFFFFF"/>
                </a:solidFill>
              </a:rPr>
              <a:t>Разработать и принять нормативно-правовой акт, регламентирующий оплату труда членов </a:t>
            </a:r>
            <a:r>
              <a:rPr lang="ru-RU" sz="2800" b="1" dirty="0" err="1">
                <a:solidFill>
                  <a:srgbClr val="FFFFFF"/>
                </a:solidFill>
              </a:rPr>
              <a:t>аккредитационных</a:t>
            </a:r>
            <a:r>
              <a:rPr lang="ru-RU" sz="2800" b="1" dirty="0">
                <a:solidFill>
                  <a:srgbClr val="FFFFFF"/>
                </a:solidFill>
              </a:rPr>
              <a:t> комиссий, формируемых территориальными профессиональными некоммерческими организациями в субъектах РФ.</a:t>
            </a:r>
            <a:endParaRPr lang="ru-RU" sz="2800" b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6643" y="143080"/>
            <a:ext cx="3069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Предложения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5202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иксель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Pixel">
      <a:majorFont>
        <a:latin typeface="Corbel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orbel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Пиксель.thmx</Template>
  <TotalTime>125</TotalTime>
  <Words>203</Words>
  <Application>Microsoft Macintosh PowerPoint</Application>
  <PresentationFormat>Экран (4:3)</PresentationFormat>
  <Paragraphs>26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Пиксель</vt:lpstr>
      <vt:lpstr>О работе Координационного совета медицинских палат Центрального федерального округа</vt:lpstr>
      <vt:lpstr>Презентация PowerPoint</vt:lpstr>
      <vt:lpstr>Презентация PowerPoint</vt:lpstr>
      <vt:lpstr>Презентация PowerPoint</vt:lpstr>
      <vt:lpstr>Аккредитация специалистов</vt:lpstr>
      <vt:lpstr>ЦЕНТР НЕЗАВИСИМОЙ  МЕДИЦИНСКОЙ ЭКСПЕРТИЗЫ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работе Координационного совета медицинских палат Центрального федерального округа</dc:title>
  <dc:creator>Sergey</dc:creator>
  <cp:lastModifiedBy>Sergey</cp:lastModifiedBy>
  <cp:revision>11</cp:revision>
  <dcterms:created xsi:type="dcterms:W3CDTF">2019-10-06T21:29:28Z</dcterms:created>
  <dcterms:modified xsi:type="dcterms:W3CDTF">2019-10-06T23:34:45Z</dcterms:modified>
</cp:coreProperties>
</file>