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2" r:id="rId2"/>
    <p:sldId id="371" r:id="rId3"/>
    <p:sldId id="377" r:id="rId4"/>
    <p:sldId id="380" r:id="rId5"/>
    <p:sldId id="389" r:id="rId6"/>
    <p:sldId id="385" r:id="rId7"/>
    <p:sldId id="388" r:id="rId8"/>
    <p:sldId id="381" r:id="rId9"/>
    <p:sldId id="387" r:id="rId10"/>
    <p:sldId id="386" r:id="rId11"/>
  </p:sldIdLst>
  <p:sldSz cx="9144000" cy="6858000" type="screen4x3"/>
  <p:notesSz cx="6761163" cy="9942513"/>
  <p:defaultTextStyle>
    <a:defPPr>
      <a:defRPr lang="ru-RU"/>
    </a:defPPr>
    <a:lvl1pPr marL="0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22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46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68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90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12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36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58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80" algn="l" defTabSz="9578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3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2165"/>
    <a:srgbClr val="2F4B63"/>
    <a:srgbClr val="1266AF"/>
    <a:srgbClr val="0EA698"/>
    <a:srgbClr val="2F353B"/>
    <a:srgbClr val="00B19D"/>
    <a:srgbClr val="61D1D1"/>
    <a:srgbClr val="9095A3"/>
    <a:srgbClr val="7F8AA4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44" autoAdjust="0"/>
    <p:restoredTop sz="64129" autoAdjust="0"/>
  </p:normalViewPr>
  <p:slideViewPr>
    <p:cSldViewPr snapToGrid="0">
      <p:cViewPr>
        <p:scale>
          <a:sx n="66" d="100"/>
          <a:sy n="66" d="100"/>
        </p:scale>
        <p:origin x="-1272" y="-258"/>
      </p:cViewPr>
      <p:guideLst>
        <p:guide orient="horz" pos="2161"/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8"/>
        <p:guide orient="horz" pos="3132"/>
        <p:guide pos="2141"/>
        <p:guide pos="2130"/>
      </p:guideLst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6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C29F9-C84E-488B-802D-304BAF4C1A19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6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8B944-8546-479D-BE24-8A051F767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55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3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8D03-0D9E-4A9A-8BC2-E3DF1C866D4C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8" y="4784836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665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665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BCFBA-6798-453C-856A-2FCCC23D1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56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CFBA-6798-453C-856A-2FCCC23D1F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9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B8E7-73DC-4006-B5F7-8BF732E02460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B57A-D11B-4EFB-B05A-79501CAD4F8C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FB2-7E78-4D3A-9FDB-993064624706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714C-8985-4A25-98DB-D6F7A52703F9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0EB-3E47-494C-A1F1-D236FF7E79D9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6A49-362B-4DAC-BCEF-68029718C395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2" indent="0">
              <a:buNone/>
              <a:defRPr sz="2100" b="1"/>
            </a:lvl2pPr>
            <a:lvl3pPr marL="957846" indent="0">
              <a:buNone/>
              <a:defRPr sz="1900" b="1"/>
            </a:lvl3pPr>
            <a:lvl4pPr marL="1436768" indent="0">
              <a:buNone/>
              <a:defRPr sz="1700" b="1"/>
            </a:lvl4pPr>
            <a:lvl5pPr marL="1915690" indent="0">
              <a:buNone/>
              <a:defRPr sz="1700" b="1"/>
            </a:lvl5pPr>
            <a:lvl6pPr marL="2394612" indent="0">
              <a:buNone/>
              <a:defRPr sz="1700" b="1"/>
            </a:lvl6pPr>
            <a:lvl7pPr marL="2873536" indent="0">
              <a:buNone/>
              <a:defRPr sz="1700" b="1"/>
            </a:lvl7pPr>
            <a:lvl8pPr marL="3352458" indent="0">
              <a:buNone/>
              <a:defRPr sz="1700" b="1"/>
            </a:lvl8pPr>
            <a:lvl9pPr marL="383138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4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2" indent="0">
              <a:buNone/>
              <a:defRPr sz="2100" b="1"/>
            </a:lvl2pPr>
            <a:lvl3pPr marL="957846" indent="0">
              <a:buNone/>
              <a:defRPr sz="1900" b="1"/>
            </a:lvl3pPr>
            <a:lvl4pPr marL="1436768" indent="0">
              <a:buNone/>
              <a:defRPr sz="1700" b="1"/>
            </a:lvl4pPr>
            <a:lvl5pPr marL="1915690" indent="0">
              <a:buNone/>
              <a:defRPr sz="1700" b="1"/>
            </a:lvl5pPr>
            <a:lvl6pPr marL="2394612" indent="0">
              <a:buNone/>
              <a:defRPr sz="1700" b="1"/>
            </a:lvl6pPr>
            <a:lvl7pPr marL="2873536" indent="0">
              <a:buNone/>
              <a:defRPr sz="1700" b="1"/>
            </a:lvl7pPr>
            <a:lvl8pPr marL="3352458" indent="0">
              <a:buNone/>
              <a:defRPr sz="1700" b="1"/>
            </a:lvl8pPr>
            <a:lvl9pPr marL="383138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4"/>
            <a:ext cx="4041774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1D2-787B-4642-A281-0D2300864436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2ABB-4378-4560-8B56-5B12F9D4C33F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-1811"/>
            <a:ext cx="9433495" cy="625881"/>
            <a:chOff x="0" y="-1811"/>
            <a:chExt cx="9433495" cy="62588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-1811"/>
              <a:ext cx="9144000" cy="601886"/>
              <a:chOff x="0" y="-1811"/>
              <a:chExt cx="9144000" cy="480293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4644008" y="1"/>
                <a:ext cx="4499992" cy="478481"/>
              </a:xfrm>
              <a:custGeom>
                <a:avLst/>
                <a:gdLst>
                  <a:gd name="connsiteX0" fmla="*/ 0 w 4499992"/>
                  <a:gd name="connsiteY0" fmla="*/ 0 h 478481"/>
                  <a:gd name="connsiteX1" fmla="*/ 576064 w 4499992"/>
                  <a:gd name="connsiteY1" fmla="*/ 0 h 478481"/>
                  <a:gd name="connsiteX2" fmla="*/ 1014871 w 4499992"/>
                  <a:gd name="connsiteY2" fmla="*/ 0 h 478481"/>
                  <a:gd name="connsiteX3" fmla="*/ 4499992 w 4499992"/>
                  <a:gd name="connsiteY3" fmla="*/ 0 h 478481"/>
                  <a:gd name="connsiteX4" fmla="*/ 4499992 w 4499992"/>
                  <a:gd name="connsiteY4" fmla="*/ 262460 h 478481"/>
                  <a:gd name="connsiteX5" fmla="*/ 1138807 w 4499992"/>
                  <a:gd name="connsiteY5" fmla="*/ 262460 h 478481"/>
                  <a:gd name="connsiteX6" fmla="*/ 1014871 w 4499992"/>
                  <a:gd name="connsiteY6" fmla="*/ 478481 h 478481"/>
                  <a:gd name="connsiteX7" fmla="*/ 0 w 4499992"/>
                  <a:gd name="connsiteY7" fmla="*/ 478481 h 47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9992" h="478481">
                    <a:moveTo>
                      <a:pt x="0" y="0"/>
                    </a:moveTo>
                    <a:lnTo>
                      <a:pt x="576064" y="0"/>
                    </a:lnTo>
                    <a:lnTo>
                      <a:pt x="1014871" y="0"/>
                    </a:lnTo>
                    <a:lnTo>
                      <a:pt x="4499992" y="0"/>
                    </a:lnTo>
                    <a:lnTo>
                      <a:pt x="4499992" y="262460"/>
                    </a:lnTo>
                    <a:lnTo>
                      <a:pt x="1138807" y="262460"/>
                    </a:lnTo>
                    <a:lnTo>
                      <a:pt x="1014871" y="478481"/>
                    </a:lnTo>
                    <a:lnTo>
                      <a:pt x="0" y="47848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ятиугольник 9"/>
              <p:cNvSpPr/>
              <p:nvPr/>
            </p:nvSpPr>
            <p:spPr>
              <a:xfrm>
                <a:off x="206758" y="-1811"/>
                <a:ext cx="5373353" cy="478481"/>
              </a:xfrm>
              <a:prstGeom prst="homePlate">
                <a:avLst>
                  <a:gd name="adj" fmla="val 28686"/>
                </a:avLst>
              </a:prstGeom>
              <a:solidFill>
                <a:srgbClr val="1266A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ятиугольник 10"/>
              <p:cNvSpPr/>
              <p:nvPr/>
            </p:nvSpPr>
            <p:spPr>
              <a:xfrm>
                <a:off x="108520" y="-1810"/>
                <a:ext cx="5318310" cy="478481"/>
              </a:xfrm>
              <a:prstGeom prst="homePlate">
                <a:avLst>
                  <a:gd name="adj" fmla="val 28686"/>
                </a:avLst>
              </a:prstGeom>
              <a:solidFill>
                <a:srgbClr val="6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ятиугольник 11"/>
              <p:cNvSpPr/>
              <p:nvPr/>
            </p:nvSpPr>
            <p:spPr>
              <a:xfrm>
                <a:off x="0" y="0"/>
                <a:ext cx="5292080" cy="476672"/>
              </a:xfrm>
              <a:prstGeom prst="homePlate">
                <a:avLst>
                  <a:gd name="adj" fmla="val 28686"/>
                </a:avLst>
              </a:prstGeom>
              <a:solidFill>
                <a:srgbClr val="5B63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92081" y="35266"/>
              <a:ext cx="3851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spc="30" baseline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РЕСПУБЛИКИ БАШКОРТОСТАН </a:t>
              </a:r>
              <a:endParaRPr lang="ru-RU" sz="1000" spc="3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86869" y="316293"/>
              <a:ext cx="36466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spc="40" baseline="0" dirty="0" smtClean="0">
                  <a:solidFill>
                    <a:srgbClr val="5B637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ПРЕДВАРИТЕЛЬНЫЕ ИТОГИ СОЦИАЛЬНО-ЭКОНОМИЧЕСКОГО РАЗВИТИЯ РЕСПУБЛИКИ БАШКОРТОСТАН</a:t>
              </a: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24544" y="23021"/>
            <a:ext cx="216024" cy="2037827"/>
            <a:chOff x="-1684459" y="707064"/>
            <a:chExt cx="292405" cy="189549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1682496" y="1109608"/>
              <a:ext cx="290442" cy="334926"/>
            </a:xfrm>
            <a:prstGeom prst="rect">
              <a:avLst/>
            </a:prstGeom>
            <a:solidFill>
              <a:srgbClr val="126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682496" y="1508323"/>
              <a:ext cx="290442" cy="334926"/>
            </a:xfrm>
            <a:prstGeom prst="rect">
              <a:avLst/>
            </a:prstGeom>
            <a:solidFill>
              <a:srgbClr val="6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1682496" y="1897532"/>
              <a:ext cx="290442" cy="334926"/>
            </a:xfrm>
            <a:prstGeom prst="rect">
              <a:avLst/>
            </a:prstGeom>
            <a:solidFill>
              <a:srgbClr val="00B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82496" y="707064"/>
              <a:ext cx="290442" cy="334926"/>
            </a:xfrm>
            <a:prstGeom prst="rect">
              <a:avLst/>
            </a:prstGeom>
            <a:solidFill>
              <a:srgbClr val="FF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1684459" y="2267631"/>
              <a:ext cx="290442" cy="334926"/>
            </a:xfrm>
            <a:prstGeom prst="rect">
              <a:avLst/>
            </a:prstGeom>
            <a:solidFill>
              <a:srgbClr val="2F4B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78922" indent="0">
              <a:buNone/>
              <a:defRPr sz="1300"/>
            </a:lvl2pPr>
            <a:lvl3pPr marL="957846" indent="0">
              <a:buNone/>
              <a:defRPr sz="1100"/>
            </a:lvl3pPr>
            <a:lvl4pPr marL="1436768" indent="0">
              <a:buNone/>
              <a:defRPr sz="1000"/>
            </a:lvl4pPr>
            <a:lvl5pPr marL="1915690" indent="0">
              <a:buNone/>
              <a:defRPr sz="1000"/>
            </a:lvl5pPr>
            <a:lvl6pPr marL="2394612" indent="0">
              <a:buNone/>
              <a:defRPr sz="1000"/>
            </a:lvl6pPr>
            <a:lvl7pPr marL="2873536" indent="0">
              <a:buNone/>
              <a:defRPr sz="1000"/>
            </a:lvl7pPr>
            <a:lvl8pPr marL="3352458" indent="0">
              <a:buNone/>
              <a:defRPr sz="1000"/>
            </a:lvl8pPr>
            <a:lvl9pPr marL="38313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6A69-D5EA-4C08-ABDF-F9D1F4E9A87F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2" indent="0">
              <a:buNone/>
              <a:defRPr sz="3000"/>
            </a:lvl2pPr>
            <a:lvl3pPr marL="957846" indent="0">
              <a:buNone/>
              <a:defRPr sz="2500"/>
            </a:lvl3pPr>
            <a:lvl4pPr marL="1436768" indent="0">
              <a:buNone/>
              <a:defRPr sz="2100"/>
            </a:lvl4pPr>
            <a:lvl5pPr marL="1915690" indent="0">
              <a:buNone/>
              <a:defRPr sz="2100"/>
            </a:lvl5pPr>
            <a:lvl6pPr marL="2394612" indent="0">
              <a:buNone/>
              <a:defRPr sz="2100"/>
            </a:lvl6pPr>
            <a:lvl7pPr marL="2873536" indent="0">
              <a:buNone/>
              <a:defRPr sz="2100"/>
            </a:lvl7pPr>
            <a:lvl8pPr marL="3352458" indent="0">
              <a:buNone/>
              <a:defRPr sz="2100"/>
            </a:lvl8pPr>
            <a:lvl9pPr marL="3831380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2" indent="0">
              <a:buNone/>
              <a:defRPr sz="1300"/>
            </a:lvl2pPr>
            <a:lvl3pPr marL="957846" indent="0">
              <a:buNone/>
              <a:defRPr sz="1100"/>
            </a:lvl3pPr>
            <a:lvl4pPr marL="1436768" indent="0">
              <a:buNone/>
              <a:defRPr sz="1000"/>
            </a:lvl4pPr>
            <a:lvl5pPr marL="1915690" indent="0">
              <a:buNone/>
              <a:defRPr sz="1000"/>
            </a:lvl5pPr>
            <a:lvl6pPr marL="2394612" indent="0">
              <a:buNone/>
              <a:defRPr sz="1000"/>
            </a:lvl6pPr>
            <a:lvl7pPr marL="2873536" indent="0">
              <a:buNone/>
              <a:defRPr sz="1000"/>
            </a:lvl7pPr>
            <a:lvl8pPr marL="3352458" indent="0">
              <a:buNone/>
              <a:defRPr sz="1000"/>
            </a:lvl8pPr>
            <a:lvl9pPr marL="38313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61DC-487F-48FA-BA3F-AABCB5B42A8A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1" cy="114300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5"/>
            <a:ext cx="8229601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1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464D-DBF9-4B2C-B2F1-C9EC54212FFF}" type="datetime1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1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5784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92" indent="-359192" algn="l" defTabSz="95784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9" indent="-299327" algn="l" defTabSz="95784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07" indent="-239461" algn="l" defTabSz="95784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29" indent="-239461" algn="l" defTabSz="95784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51" indent="-239461" algn="l" defTabSz="95784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75" indent="-239461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97" indent="-239461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19" indent="-239461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41" indent="-239461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2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46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68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90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12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36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58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80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nmp-rb@mail.ru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mp-rb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12" Type="http://schemas.openxmlformats.org/officeDocument/2006/relationships/image" Target="../media/image13.gif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12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12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12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80528" y="23021"/>
            <a:ext cx="72008" cy="2649928"/>
            <a:chOff x="-1684459" y="707064"/>
            <a:chExt cx="292405" cy="18954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682496" y="1109608"/>
              <a:ext cx="290442" cy="334926"/>
            </a:xfrm>
            <a:prstGeom prst="rect">
              <a:avLst/>
            </a:prstGeom>
            <a:solidFill>
              <a:srgbClr val="126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682496" y="1508323"/>
              <a:ext cx="290442" cy="33492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1682496" y="1897532"/>
              <a:ext cx="290442" cy="334926"/>
            </a:xfrm>
            <a:prstGeom prst="rect">
              <a:avLst/>
            </a:prstGeom>
            <a:solidFill>
              <a:srgbClr val="AAD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682496" y="707064"/>
              <a:ext cx="290442" cy="334926"/>
            </a:xfrm>
            <a:prstGeom prst="rect">
              <a:avLst/>
            </a:prstGeom>
            <a:solidFill>
              <a:srgbClr val="FF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684459" y="2267631"/>
              <a:ext cx="290442" cy="334926"/>
            </a:xfrm>
            <a:prstGeom prst="rect">
              <a:avLst/>
            </a:prstGeom>
            <a:solidFill>
              <a:srgbClr val="2F4B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399268" y="538909"/>
            <a:ext cx="9543268" cy="6150649"/>
            <a:chOff x="-494170" y="567371"/>
            <a:chExt cx="9543268" cy="6150649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-494170" y="567371"/>
              <a:ext cx="9379980" cy="584775"/>
              <a:chOff x="-485721" y="289752"/>
              <a:chExt cx="9379980" cy="584775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485721" y="289752"/>
                <a:ext cx="65717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57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266A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МАТЕРИАЛЫ К </a:t>
                </a: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266A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ДОКЛАДУ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266A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735149" y="617509"/>
                <a:ext cx="3159110" cy="149462"/>
              </a:xfrm>
              <a:custGeom>
                <a:avLst/>
                <a:gdLst>
                  <a:gd name="connsiteX0" fmla="*/ 0 w 3903260"/>
                  <a:gd name="connsiteY0" fmla="*/ 0 h 0"/>
                  <a:gd name="connsiteX1" fmla="*/ 3903260 w 390326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3260">
                    <a:moveTo>
                      <a:pt x="0" y="0"/>
                    </a:moveTo>
                    <a:lnTo>
                      <a:pt x="3903260" y="0"/>
                    </a:lnTo>
                  </a:path>
                </a:pathLst>
              </a:custGeom>
              <a:noFill/>
              <a:ln w="3175">
                <a:solidFill>
                  <a:srgbClr val="1266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7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-78677" y="6071689"/>
              <a:ext cx="9127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50" normalizeH="0" noProof="0" dirty="0" smtClean="0">
                  <a:ln>
                    <a:noFill/>
                  </a:ln>
                  <a:solidFill>
                    <a:srgbClr val="2F4B6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50" normalizeH="0" noProof="0" dirty="0" smtClean="0">
                  <a:ln>
                    <a:noFill/>
                  </a:ln>
                  <a:solidFill>
                    <a:srgbClr val="2F4B6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50" normalizeH="0" noProof="0" dirty="0" smtClean="0">
                  <a:ln>
                    <a:noFill/>
                  </a:ln>
                  <a:solidFill>
                    <a:srgbClr val="2F4B6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МОСКВА-2019</a:t>
              </a:r>
              <a:endParaRPr kumimoji="0" lang="ru-RU" sz="1800" b="1" i="0" u="none" strike="noStrike" kern="1200" cap="none" spc="50" normalizeH="0" noProof="0" dirty="0">
                <a:ln>
                  <a:noFill/>
                </a:ln>
                <a:solidFill>
                  <a:srgbClr val="2F4B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6225" y="3015955"/>
            <a:ext cx="9127775" cy="2788633"/>
            <a:chOff x="16226" y="2913070"/>
            <a:chExt cx="9127775" cy="2788633"/>
          </a:xfrm>
        </p:grpSpPr>
        <p:pic>
          <p:nvPicPr>
            <p:cNvPr id="41" name="Рисунок 40" descr="ÐÐ°ÑÑÐ¸Ð½ÐºÐ¸ Ð¿Ð¾ Ð·Ð°Ð¿ÑÐ¾ÑÑ ÑÑÐ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4" t="8815" r="2964" b="393"/>
            <a:stretch>
              <a:fillRect/>
            </a:stretch>
          </p:blipFill>
          <p:spPr bwMode="auto">
            <a:xfrm>
              <a:off x="4939824" y="2913070"/>
              <a:ext cx="4204177" cy="2776555"/>
            </a:xfrm>
            <a:custGeom>
              <a:avLst/>
              <a:gdLst>
                <a:gd name="connsiteX0" fmla="*/ 804507 w 4204177"/>
                <a:gd name="connsiteY0" fmla="*/ 0 h 2776555"/>
                <a:gd name="connsiteX1" fmla="*/ 4204177 w 4204177"/>
                <a:gd name="connsiteY1" fmla="*/ 0 h 2776555"/>
                <a:gd name="connsiteX2" fmla="*/ 4204177 w 4204177"/>
                <a:gd name="connsiteY2" fmla="*/ 2776555 h 2776555"/>
                <a:gd name="connsiteX3" fmla="*/ 804507 w 4204177"/>
                <a:gd name="connsiteY3" fmla="*/ 2776555 h 2776555"/>
                <a:gd name="connsiteX4" fmla="*/ 0 w 4204177"/>
                <a:gd name="connsiteY4" fmla="*/ 1388278 h 277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4177" h="2776555">
                  <a:moveTo>
                    <a:pt x="804507" y="0"/>
                  </a:moveTo>
                  <a:lnTo>
                    <a:pt x="4204177" y="0"/>
                  </a:lnTo>
                  <a:lnTo>
                    <a:pt x="4204177" y="2776555"/>
                  </a:lnTo>
                  <a:lnTo>
                    <a:pt x="804507" y="2776555"/>
                  </a:lnTo>
                  <a:lnTo>
                    <a:pt x="0" y="1388278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олилиния 23"/>
            <p:cNvSpPr/>
            <p:nvPr/>
          </p:nvSpPr>
          <p:spPr>
            <a:xfrm flipH="1" flipV="1">
              <a:off x="16226" y="4340721"/>
              <a:ext cx="5805377" cy="1360982"/>
            </a:xfrm>
            <a:custGeom>
              <a:avLst/>
              <a:gdLst>
                <a:gd name="connsiteX0" fmla="*/ 5636878 w 5636878"/>
                <a:gd name="connsiteY0" fmla="*/ 1360982 h 1360982"/>
                <a:gd name="connsiteX1" fmla="*/ 2257164 w 5636878"/>
                <a:gd name="connsiteY1" fmla="*/ 1360982 h 1360982"/>
                <a:gd name="connsiteX2" fmla="*/ 2257164 w 5636878"/>
                <a:gd name="connsiteY2" fmla="*/ 1360981 h 1360982"/>
                <a:gd name="connsiteX3" fmla="*/ 791302 w 5636878"/>
                <a:gd name="connsiteY3" fmla="*/ 1360981 h 1360982"/>
                <a:gd name="connsiteX4" fmla="*/ 0 w 5636878"/>
                <a:gd name="connsiteY4" fmla="*/ 0 h 1360982"/>
                <a:gd name="connsiteX5" fmla="*/ 4171016 w 5636878"/>
                <a:gd name="connsiteY5" fmla="*/ 0 h 1360982"/>
                <a:gd name="connsiteX6" fmla="*/ 4171016 w 5636878"/>
                <a:gd name="connsiteY6" fmla="*/ 1 h 1360982"/>
                <a:gd name="connsiteX7" fmla="*/ 5636878 w 5636878"/>
                <a:gd name="connsiteY7" fmla="*/ 1 h 136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6878" h="1360982">
                  <a:moveTo>
                    <a:pt x="5636878" y="1360982"/>
                  </a:moveTo>
                  <a:lnTo>
                    <a:pt x="2257164" y="1360982"/>
                  </a:lnTo>
                  <a:lnTo>
                    <a:pt x="2257164" y="1360981"/>
                  </a:lnTo>
                  <a:lnTo>
                    <a:pt x="791302" y="1360981"/>
                  </a:lnTo>
                  <a:lnTo>
                    <a:pt x="0" y="0"/>
                  </a:lnTo>
                  <a:lnTo>
                    <a:pt x="4171016" y="0"/>
                  </a:lnTo>
                  <a:lnTo>
                    <a:pt x="4171016" y="1"/>
                  </a:lnTo>
                  <a:lnTo>
                    <a:pt x="5636878" y="1"/>
                  </a:lnTo>
                  <a:close/>
                </a:path>
              </a:pathLst>
            </a:custGeom>
            <a:solidFill>
              <a:srgbClr val="2F4B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226" y="4454054"/>
              <a:ext cx="6019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РАБОТЕ ТЕРРИТОРИАЛЬНЫХ </a:t>
              </a:r>
            </a:p>
            <a:p>
              <a:pPr marL="0" marR="0" lvl="0" indent="0" algn="l" defTabSz="95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ОРГАНИЗАЦИЙ ПФО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10161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spc="50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КООРДИНАЦИОННОГО СОВЕТА НАЦИОНАЛЬНОЙ МЕДИЦИНСКОЙ ПАЛАТЫ В ПРИВОЛЖСКОМ ФЕДЕРАЛЬНОМ ОКРУГЕ</a:t>
            </a:r>
          </a:p>
          <a:p>
            <a:pPr lvl="0"/>
            <a:r>
              <a:rPr lang="ru-RU" sz="1500" b="1" spc="50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МЕДИЦИНСКОЙ ПАЛАТЫ РЕСПУБЛИКИ БАШКОРТОСТАН</a:t>
            </a:r>
          </a:p>
          <a:p>
            <a:pPr lvl="0"/>
            <a:r>
              <a:rPr lang="ru-RU" sz="1500" b="1" spc="50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ДАМИРЫ САБИРЗЯНОВОЙ</a:t>
            </a:r>
          </a:p>
          <a:p>
            <a:pPr marL="0" marR="0" lvl="0" indent="0" algn="l" defTabSz="95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50" normalizeH="0" noProof="0" dirty="0" smtClean="0">
                <a:ln>
                  <a:noFill/>
                </a:ln>
                <a:solidFill>
                  <a:srgbClr val="2F4B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500" b="1" i="0" u="none" strike="noStrike" kern="1200" cap="none" spc="50" normalizeH="0" noProof="0" dirty="0" smtClean="0">
                <a:ln>
                  <a:noFill/>
                </a:ln>
                <a:solidFill>
                  <a:srgbClr val="2F4B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500" b="1" i="0" u="none" strike="noStrike" kern="1200" cap="none" spc="50" normalizeH="0" noProof="0" dirty="0">
              <a:ln>
                <a:noFill/>
              </a:ln>
              <a:solidFill>
                <a:srgbClr val="2F4B6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f7decee351940648ddd117f73ace3e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190" y="2022904"/>
            <a:ext cx="2208179" cy="2131141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ЛОГОТИП МПР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6204" y="2032512"/>
            <a:ext cx="2248658" cy="21748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1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15000" t="10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8575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73" y="7937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7856" y="469469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0241" y="244384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039" y="265082"/>
            <a:ext cx="384929" cy="408774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395536" y="3933056"/>
            <a:ext cx="8496944" cy="266429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59192" marR="0" lvl="0" indent="-359192" algn="l" defTabSz="9578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Официальный сайт 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hlinkClick r:id="rId7"/>
              </a:rPr>
              <a:t>www.mp-rb.ru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</a:endParaRPr>
          </a:p>
          <a:p>
            <a:pPr marL="359192" marR="0" lvl="0" indent="-359192" algn="l" defTabSz="9578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E-mail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hlinkClick r:id="rId8"/>
              </a:rPr>
              <a:t>nmp-rb@mail.ru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</a:endParaRPr>
          </a:p>
          <a:p>
            <a:pPr marL="359192" marR="0" lvl="0" indent="-359192" algn="l" defTabSz="9578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Тел.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+7(347) 272-04-81, </a:t>
            </a:r>
          </a:p>
          <a:p>
            <a:pPr marL="359192" marR="0" lvl="0" indent="-359192" algn="l" defTabSz="9578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+7 927 230 0303 </a:t>
            </a:r>
          </a:p>
          <a:p>
            <a:pPr marL="359192" marR="0" lvl="0" indent="-359192" algn="l" defTabSz="9578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Адрес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: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  <a:p>
            <a:pPr marL="359192" marR="0" lvl="0" indent="-359192" algn="l" defTabSz="9578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Республика Башкортостан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</a:rPr>
              <a:t>г.Уфа, ул. Коммунистическая,39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5" name="Заголовок 7"/>
          <p:cNvSpPr txBox="1">
            <a:spLocks/>
          </p:cNvSpPr>
          <p:nvPr/>
        </p:nvSpPr>
        <p:spPr>
          <a:xfrm>
            <a:off x="246077" y="1461570"/>
            <a:ext cx="8676456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578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Союз Медицинского Сообщества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«Медицинская палата Республики </a:t>
            </a:r>
            <a:r>
              <a:rPr lang="ru-RU" sz="32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ашкортостан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ЛОГОТИП МПРБ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7445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Приволжский Федеральный Округ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Профессиональных территориальных организаций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5638" y="1159992"/>
            <a:ext cx="3293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07" y="7936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ЛОГОТИП МП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118282" y="1159992"/>
            <a:ext cx="3720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5637" y="3113816"/>
            <a:ext cx="3293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245" y="3572274"/>
            <a:ext cx="464662" cy="46807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118282" y="3042266"/>
            <a:ext cx="3720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5F2165"/>
                </a:solidFill>
                <a:latin typeface="Arial" pitchFamily="34" charset="0"/>
              </a:rPr>
              <a:t> </a:t>
            </a:r>
            <a:endParaRPr lang="ru-RU" altLang="ru-RU" sz="1200" b="1" dirty="0">
              <a:solidFill>
                <a:srgbClr val="5F2165"/>
              </a:solidFill>
              <a:latin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333" y="4910900"/>
            <a:ext cx="1185419" cy="115712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311400" y="4910900"/>
            <a:ext cx="59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1" name="Рисунок 20" descr="ЛОГОТИП МПР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003174"/>
            <a:ext cx="1368152" cy="1323259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f7decee351940648ddd117f73ace3e9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916832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Медицинская Палата Удмуртской Республи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3805993"/>
            <a:ext cx="1873047" cy="105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профессиональное медицинское сообщество пермского кра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3284984"/>
            <a:ext cx="2736304" cy="95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 descr="татарста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371" y="2390666"/>
            <a:ext cx="2952328" cy="70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 descr="Врачебная палата пензенской области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1052736"/>
            <a:ext cx="2623155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РМА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536" y="1124744"/>
            <a:ext cx="1238250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Мордовская республиканская общественная организация Ассоциация врачей Мордовии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128" y="3284984"/>
            <a:ext cx="122413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 descr="врачебная палата нижегородской области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3337" y="1989444"/>
            <a:ext cx="3111111" cy="8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 descr="самарская областная ассоциация врачей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29806" y="980728"/>
            <a:ext cx="224665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Рисунок 33" descr="Ассоциация Медицинская Палата Саратовской области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4525" y="4814888"/>
            <a:ext cx="2843213" cy="1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Медицинская ассоциация Чувашской Республики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48892" y="3033048"/>
            <a:ext cx="1656000" cy="16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Рисунок 35" descr="Ассоциация медицинских работников Кировской области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10038" y="4821238"/>
            <a:ext cx="1411287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ульяновск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2491" y="4744081"/>
            <a:ext cx="1620000" cy="152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37" descr="асс врачей марий элл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21832" y="4725144"/>
            <a:ext cx="1476000" cy="1484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4095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</a:rPr>
              <a:t>ЗАСЕДАНИЕ КООРДИНАЦИОННОГО СОВЕТА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</a:rPr>
              <a:t>НМП В ПФО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" y="-4387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2711539" y="4188946"/>
            <a:ext cx="3720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 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1490" y="470144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502" y="386011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5414" y="463265"/>
            <a:ext cx="384929" cy="4087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375" y="1038397"/>
            <a:ext cx="815685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Башкортостан Уфа 2 марта 2018г.</a:t>
            </a:r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4591050" y="1464422"/>
            <a:ext cx="443568" cy="2250328"/>
          </a:xfrm>
          <a:custGeom>
            <a:avLst/>
            <a:gdLst>
              <a:gd name="connsiteX0" fmla="*/ 0 w 0"/>
              <a:gd name="connsiteY0" fmla="*/ 0 h 1804737"/>
              <a:gd name="connsiteX1" fmla="*/ 0 w 0"/>
              <a:gd name="connsiteY1" fmla="*/ 1804737 h 18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04737">
                <a:moveTo>
                  <a:pt x="0" y="0"/>
                </a:moveTo>
                <a:lnTo>
                  <a:pt x="0" y="1804737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799" y="1057570"/>
            <a:ext cx="420179" cy="374246"/>
          </a:xfrm>
          <a:prstGeom prst="rect">
            <a:avLst/>
          </a:prstGeom>
        </p:spPr>
      </p:pic>
      <p:pic>
        <p:nvPicPr>
          <p:cNvPr id="24" name="Рисунок 23" descr="ЛОГОТИП МПР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коор.сове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26" y="1434877"/>
            <a:ext cx="3005818" cy="2254363"/>
          </a:xfrm>
          <a:prstGeom prst="roundRect">
            <a:avLst>
              <a:gd name="adj" fmla="val 95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>
              <a:rot lat="0" lon="21000000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4464501" y="5101036"/>
            <a:ext cx="481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</a:rPr>
              <a:t>Дни Татарстана в Республике </a:t>
            </a:r>
            <a:endParaRPr lang="ru-RU" sz="16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</a:rPr>
              <a:t>Башкортостан</a:t>
            </a:r>
            <a:endParaRPr lang="ru-RU" sz="16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</a:rPr>
              <a:t> Уфа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</a:rPr>
              <a:t>апрель 2019</a:t>
            </a:r>
            <a:endParaRPr lang="ru-RU" sz="1600" dirty="0"/>
          </a:p>
        </p:txBody>
      </p:sp>
      <p:pic>
        <p:nvPicPr>
          <p:cNvPr id="46" name="Рисунок 45" descr="IMG_533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4447" y="2759848"/>
            <a:ext cx="3353839" cy="251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Прямоугольник 47"/>
          <p:cNvSpPr/>
          <p:nvPr/>
        </p:nvSpPr>
        <p:spPr>
          <a:xfrm>
            <a:off x="4717143" y="5973291"/>
            <a:ext cx="409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Расширенное Заседание Правления Медицинской Палаты Республики Башкортостан и Ассоциацией медицинских работников Республики Татарстан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0024" y="5905795"/>
            <a:ext cx="420179" cy="37424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48200" y="1514647"/>
            <a:ext cx="4314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</a:rPr>
              <a:t>Рабочее совещание по вопросам страхования профессиональной ответственности Участники - территориальные организации Башкортостана, Татарстана и Тюменской области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</a:rPr>
              <a:t>г</a:t>
            </a: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</a:rPr>
              <a:t>. Казань Октябрь 2018г.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4928" y="3796565"/>
            <a:ext cx="432707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Визит сопредседателя ОНФ, президента НМП Л.М. Рошаля в Башкортостан. Уфа,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Я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нварь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 2019г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.</a:t>
            </a:r>
            <a:endParaRPr lang="ru-RU" dirty="0"/>
          </a:p>
        </p:txBody>
      </p:sp>
      <p:pic>
        <p:nvPicPr>
          <p:cNvPr id="22" name="Рисунок 21" descr="IMG_53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5533" y="4720207"/>
            <a:ext cx="3208695" cy="213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0585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" pitchFamily="34" charset="0"/>
              </a:rPr>
              <a:t>ОБЩАЯ ИНФОРМАЦИЯ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" pitchFamily="34" charset="0"/>
              </a:rPr>
              <a:t>О РАБОТЕ ТЕРРИТОРИАЛЬНЫХ ОРГАНИЗАЦИЙ </a:t>
            </a:r>
            <a:endParaRPr lang="ru-RU" altLang="ru-RU" sz="2000" b="1" dirty="0">
              <a:solidFill>
                <a:prstClr val="white"/>
              </a:solidFill>
              <a:latin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8" y="-14587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7856" y="600075"/>
            <a:ext cx="745085" cy="3807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2241" y="5121184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0639" y="5275232"/>
            <a:ext cx="384929" cy="4087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4480" y="3634662"/>
            <a:ext cx="488590" cy="435179"/>
          </a:xfrm>
          <a:prstGeom prst="rect">
            <a:avLst/>
          </a:prstGeom>
        </p:spPr>
      </p:pic>
      <p:pic>
        <p:nvPicPr>
          <p:cNvPr id="31" name="Рисунок 30" descr="ЛОГОТИП МПР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28598" y="1147721"/>
          <a:ext cx="7839076" cy="34819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04977"/>
                <a:gridCol w="1009650"/>
                <a:gridCol w="933450"/>
                <a:gridCol w="1524000"/>
                <a:gridCol w="523875"/>
                <a:gridCol w="2143124"/>
              </a:tblGrid>
              <a:tr h="511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Субъекты РФ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/>
                        <a:t> 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Количестве врачей-членов НМП субъекта федерации</a:t>
                      </a:r>
                      <a:endParaRPr lang="ru-RU" sz="1000" b="1" i="0" u="none" strike="noStrike">
                        <a:latin typeface="Times New Roman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% - членов НМП</a:t>
                      </a:r>
                      <a:endParaRPr lang="ru-RU" sz="1000" b="1" i="0" u="none" strike="noStrike">
                        <a:latin typeface="Times New Roman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ВСТУПИЛО НОВЫХ ЧЛЕНОВ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latin typeface="Times New Roman"/>
                        </a:rPr>
                        <a:t>Вступительные и Членские взносы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7121" marR="7121" marT="7121" marB="0"/>
                </a:tc>
              </a:tr>
              <a:tr h="1782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Приволжский ФО</a:t>
                      </a:r>
                      <a:endParaRPr lang="ru-RU" sz="1000" b="1" i="1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133 031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59929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45,05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Республика Башкортостан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16 657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10806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64,87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678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100 +</a:t>
                      </a:r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100 (1000 рублей с 2020 года)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Республика Марий Эл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2 437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890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36,52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300+300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Республика Мордовия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4 330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2254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52,06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600 (50 в</a:t>
                      </a:r>
                      <a:r>
                        <a:rPr lang="ru-RU" sz="1000" b="0" i="0" u="none" strike="noStrike" spc="0" baseline="0" dirty="0" smtClean="0">
                          <a:effectLst/>
                          <a:latin typeface="Impact" pitchFamily="34" charset="0"/>
                        </a:rPr>
                        <a:t> месяц</a:t>
                      </a:r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)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Республика Татарстан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16 500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8481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51,40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500+1000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Удмуртская Республика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6 260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2191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35,00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375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250+250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Чувашская Республика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6 090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5603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92,00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Взносы</a:t>
                      </a:r>
                      <a:r>
                        <a:rPr lang="ru-RU" sz="1000" b="0" i="0" u="none" strike="noStrike" spc="0" baseline="0" dirty="0" smtClean="0">
                          <a:effectLst/>
                          <a:latin typeface="Impact" pitchFamily="34" charset="0"/>
                        </a:rPr>
                        <a:t> с МО, индивидуальных нет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Пермский край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12 975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4709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36,29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500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Кировская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4 560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1399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30,68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17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200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Нижегородская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12 263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6375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51,99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254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Не</a:t>
                      </a:r>
                      <a:r>
                        <a:rPr lang="ru-RU" sz="1000" b="0" i="0" u="none" strike="noStrike" spc="0" baseline="0" dirty="0" smtClean="0">
                          <a:effectLst/>
                          <a:latin typeface="Impact" pitchFamily="34" charset="0"/>
                        </a:rPr>
                        <a:t> предусмотрены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Оренбургская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7 849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2563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32,65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286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Не</a:t>
                      </a:r>
                      <a:r>
                        <a:rPr lang="ru-RU" sz="1000" b="0" i="0" u="none" strike="noStrike" spc="0" baseline="0" dirty="0" smtClean="0">
                          <a:effectLst/>
                          <a:latin typeface="Impact" pitchFamily="34" charset="0"/>
                        </a:rPr>
                        <a:t> предусмотрены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Пензенская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5 418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1956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36,10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64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500+500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Самарская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11 816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5886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49,81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306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700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173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Саратовская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11 894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4098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34,45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 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150 и 300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  <a:tr h="2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Impact" pitchFamily="34" charset="0"/>
                        </a:rPr>
                        <a:t>Ульяновская область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4 236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2718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latin typeface="Impact" pitchFamily="34" charset="0"/>
                        </a:rPr>
                        <a:t>64,16</a:t>
                      </a:r>
                      <a:endParaRPr lang="ru-RU" sz="1000" b="1" i="0" u="none" strike="noStrike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latin typeface="Impact" pitchFamily="34" charset="0"/>
                        </a:rPr>
                        <a:t>95</a:t>
                      </a:r>
                      <a:endParaRPr lang="ru-RU" sz="1000" b="1" i="0" u="none" strike="noStrike" dirty="0"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spc="0" dirty="0" smtClean="0">
                          <a:effectLst/>
                          <a:latin typeface="Impact" pitchFamily="34" charset="0"/>
                        </a:rPr>
                        <a:t>500</a:t>
                      </a:r>
                      <a:endParaRPr lang="ru-RU" sz="1000" b="0" i="0" u="none" strike="noStrike" spc="0" dirty="0">
                        <a:effectLst/>
                        <a:latin typeface="Impact" pitchFamily="34" charset="0"/>
                      </a:endParaRPr>
                    </a:p>
                  </a:txBody>
                  <a:tcPr marL="7121" marR="7121" marT="7121" marB="0"/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20102" y="4914655"/>
            <a:ext cx="6856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Новые Руководители территориальных организаций</a:t>
            </a:r>
            <a:r>
              <a:rPr lang="en-US" altLang="ru-RU" sz="1200" b="1" dirty="0" smtClean="0">
                <a:solidFill>
                  <a:srgbClr val="350876"/>
                </a:solidFill>
                <a:latin typeface="Arial" pitchFamily="34" charset="0"/>
              </a:rPr>
              <a:t>:</a:t>
            </a: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Ассоциация врачей Республики Марий Эл – Зверев Дмитрий Федорович</a:t>
            </a:r>
          </a:p>
          <a:p>
            <a:pPr>
              <a:defRPr/>
            </a:pP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Медицинская Палата Удмуртской Республики – </a:t>
            </a:r>
            <a:r>
              <a:rPr lang="ru-RU" altLang="ru-RU" sz="1200" b="1" dirty="0" err="1" smtClean="0">
                <a:solidFill>
                  <a:srgbClr val="350876"/>
                </a:solidFill>
                <a:latin typeface="Arial" pitchFamily="34" charset="0"/>
              </a:rPr>
              <a:t>Марданов</a:t>
            </a: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 Дмитрий </a:t>
            </a:r>
            <a:r>
              <a:rPr lang="ru-RU" altLang="ru-RU" sz="1200" b="1" dirty="0" err="1" smtClean="0">
                <a:solidFill>
                  <a:srgbClr val="350876"/>
                </a:solidFill>
                <a:latin typeface="Arial" pitchFamily="34" charset="0"/>
              </a:rPr>
              <a:t>Нургаянович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5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-38010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</a:rPr>
              <a:t>ЧТО НОВОГО В РАБОТЕ НАШИХ ОРГАНИЗАЦИЙ  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" y="-7776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ЛОГОТИП МП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0456" y="-33140"/>
            <a:ext cx="1053544" cy="1025599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7856" y="469469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441" y="1863634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4814" y="6122957"/>
            <a:ext cx="384929" cy="408774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2406020" y="1003300"/>
            <a:ext cx="45719" cy="5724525"/>
          </a:xfrm>
          <a:custGeom>
            <a:avLst/>
            <a:gdLst>
              <a:gd name="connsiteX0" fmla="*/ 0 w 0"/>
              <a:gd name="connsiteY0" fmla="*/ 0 h 5505450"/>
              <a:gd name="connsiteX1" fmla="*/ 0 w 0"/>
              <a:gd name="connsiteY1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505450">
                <a:moveTo>
                  <a:pt x="0" y="0"/>
                </a:moveTo>
                <a:lnTo>
                  <a:pt x="0" y="5505450"/>
                </a:lnTo>
              </a:path>
            </a:pathLst>
          </a:custGeom>
          <a:noFill/>
          <a:ln w="3175">
            <a:solidFill>
              <a:srgbClr val="2F4B6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38125" y="1124354"/>
            <a:ext cx="6800849" cy="542521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151" h="620636">
                <a:moveTo>
                  <a:pt x="8438952" y="0"/>
                </a:moveTo>
                <a:lnTo>
                  <a:pt x="8528880" y="0"/>
                </a:lnTo>
                <a:lnTo>
                  <a:pt x="8820151" y="310318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722002" y="310318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658449" y="310318"/>
                </a:lnTo>
                <a:lnTo>
                  <a:pt x="8375399" y="620636"/>
                </a:lnTo>
                <a:lnTo>
                  <a:pt x="0" y="6206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медицинских работников </a:t>
            </a:r>
            <a:r>
              <a:rPr lang="ru-RU" b="1" dirty="0" err="1" smtClean="0">
                <a:solidFill>
                  <a:srgbClr val="12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РеспубликиТатарстан</a:t>
            </a:r>
            <a:endParaRPr lang="ru-RU" dirty="0">
              <a:solidFill>
                <a:srgbClr val="1266AF"/>
              </a:solidFill>
            </a:endParaRPr>
          </a:p>
        </p:txBody>
      </p:sp>
      <p:grpSp>
        <p:nvGrpSpPr>
          <p:cNvPr id="2" name="Группа 17"/>
          <p:cNvGrpSpPr/>
          <p:nvPr/>
        </p:nvGrpSpPr>
        <p:grpSpPr>
          <a:xfrm rot="10800000">
            <a:off x="2807460" y="4008437"/>
            <a:ext cx="373889" cy="371474"/>
            <a:chOff x="-1152526" y="2724156"/>
            <a:chExt cx="571502" cy="3048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152525" y="2971064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-1152525" y="2888762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-1152525" y="2806459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-1152526" y="2724156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238670" y="1769399"/>
            <a:ext cx="5242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Студенческий кружок по медицинскому </a:t>
            </a: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праву(РПА Минюста)</a:t>
            </a: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Конкурс лучшего врача «АК ЧЕЧЕКЛЕР»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Именные карты(</a:t>
            </a:r>
            <a:r>
              <a:rPr lang="ru-RU" altLang="ru-RU" sz="1200" b="1" dirty="0" err="1" smtClean="0">
                <a:solidFill>
                  <a:srgbClr val="350876"/>
                </a:solidFill>
                <a:latin typeface="Arial" pitchFamily="34" charset="0"/>
              </a:rPr>
              <a:t>бейджи</a:t>
            </a: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) членам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Журнал «Здоровье нации»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66699" y="2638829"/>
            <a:ext cx="6677026" cy="542521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151" h="620636">
                <a:moveTo>
                  <a:pt x="8438952" y="0"/>
                </a:moveTo>
                <a:lnTo>
                  <a:pt x="8528880" y="0"/>
                </a:lnTo>
                <a:lnTo>
                  <a:pt x="8820151" y="310318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722002" y="310318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658449" y="310318"/>
                </a:lnTo>
                <a:lnTo>
                  <a:pt x="8375399" y="620636"/>
                </a:lnTo>
                <a:lnTo>
                  <a:pt x="0" y="6206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Палата Ульяновской Области</a:t>
            </a:r>
            <a:endParaRPr lang="ru-RU" dirty="0">
              <a:solidFill>
                <a:srgbClr val="1266A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91070" y="3236249"/>
            <a:ext cx="5242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Соглашение с Минздравом УО, где расширены полномочия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Назначения и освобождение от должности Главных врачей и их заместителей, Министра и его заместителей, главных внештатных специалистов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Телепередача «Будь здоров»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Премия «Медицинской Палаты Ульяновской области»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Соглашение с Ассоциацией юристов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Центр Медиации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1 день дополнительного оплачиваемого отпуска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Аттестация под эгидой Медицинской Палаты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419100" y="5258204"/>
            <a:ext cx="6153150" cy="542521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151" h="620636">
                <a:moveTo>
                  <a:pt x="8438952" y="0"/>
                </a:moveTo>
                <a:lnTo>
                  <a:pt x="8528880" y="0"/>
                </a:lnTo>
                <a:lnTo>
                  <a:pt x="8820151" y="310318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722002" y="310318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658449" y="310318"/>
                </a:lnTo>
                <a:lnTo>
                  <a:pt x="8375399" y="620636"/>
                </a:lnTo>
                <a:lnTo>
                  <a:pt x="0" y="6206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Нижегородская Врачебная Палата</a:t>
            </a:r>
            <a:endParaRPr lang="ru-RU" dirty="0">
              <a:solidFill>
                <a:srgbClr val="1266A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91070" y="5865149"/>
            <a:ext cx="5242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Комиссия по разбору жалоб при Территориальном Фонде ОМС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Члены освобождены от уплаты членских взносов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Общественный совет по независимой оценке качества работы учреждений здравоохранения Нижегородской области</a:t>
            </a:r>
          </a:p>
          <a:p>
            <a:pPr>
              <a:defRPr/>
            </a:pP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5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-38010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</a:rPr>
              <a:t>ЧТО НОВОГО В РАБОТЕ НАШИХ ОРГАНИЗАЦИЙ  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" y="-7776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ЛОГОТИП МП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0456" y="-33140"/>
            <a:ext cx="1053544" cy="1025599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7856" y="469469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441" y="1863634"/>
            <a:ext cx="381397" cy="55270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2406020" y="1003300"/>
            <a:ext cx="45719" cy="5724525"/>
          </a:xfrm>
          <a:custGeom>
            <a:avLst/>
            <a:gdLst>
              <a:gd name="connsiteX0" fmla="*/ 0 w 0"/>
              <a:gd name="connsiteY0" fmla="*/ 0 h 5505450"/>
              <a:gd name="connsiteX1" fmla="*/ 0 w 0"/>
              <a:gd name="connsiteY1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505450">
                <a:moveTo>
                  <a:pt x="0" y="0"/>
                </a:moveTo>
                <a:lnTo>
                  <a:pt x="0" y="5505450"/>
                </a:lnTo>
              </a:path>
            </a:pathLst>
          </a:custGeom>
          <a:noFill/>
          <a:ln w="3175">
            <a:solidFill>
              <a:srgbClr val="2F4B6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38125" y="1124354"/>
            <a:ext cx="6800849" cy="542521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151" h="620636">
                <a:moveTo>
                  <a:pt x="8438952" y="0"/>
                </a:moveTo>
                <a:lnTo>
                  <a:pt x="8528880" y="0"/>
                </a:lnTo>
                <a:lnTo>
                  <a:pt x="8820151" y="310318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722002" y="310318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658449" y="310318"/>
                </a:lnTo>
                <a:lnTo>
                  <a:pt x="8375399" y="620636"/>
                </a:lnTo>
                <a:lnTo>
                  <a:pt x="0" y="6206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Самарская областная ассоциация врачей</a:t>
            </a:r>
            <a:endParaRPr lang="ru-RU" dirty="0">
              <a:solidFill>
                <a:srgbClr val="1266AF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10800000">
            <a:off x="2807460" y="4484687"/>
            <a:ext cx="373889" cy="371474"/>
            <a:chOff x="-1152526" y="2724156"/>
            <a:chExt cx="571502" cy="3048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152525" y="2971064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-1152525" y="2888762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-1152525" y="2806459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-1152526" y="2724156"/>
              <a:ext cx="571501" cy="57892"/>
            </a:xfrm>
            <a:prstGeom prst="roundRect">
              <a:avLst>
                <a:gd name="adj" fmla="val 50000"/>
              </a:avLst>
            </a:prstGeom>
            <a:solidFill>
              <a:srgbClr val="00B19D"/>
            </a:solidFill>
            <a:ln w="3175">
              <a:solidFill>
                <a:srgbClr val="2F4B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238670" y="1769399"/>
            <a:ext cx="5242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Комиссия по медицинской этике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Частичное возмещение ущерба в случае причинения вреда здоровью пациента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Центр правовой защиты врача. Центр медиации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Передача полномочий по программам НПР(НМО) на уровне Правительства Самарской области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85749" y="3315104"/>
            <a:ext cx="6677026" cy="542521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151" h="620636">
                <a:moveTo>
                  <a:pt x="8438952" y="0"/>
                </a:moveTo>
                <a:lnTo>
                  <a:pt x="8528880" y="0"/>
                </a:lnTo>
                <a:lnTo>
                  <a:pt x="8820151" y="310318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722002" y="310318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658449" y="310318"/>
                </a:lnTo>
                <a:lnTo>
                  <a:pt x="8375399" y="620636"/>
                </a:lnTo>
                <a:lnTo>
                  <a:pt x="0" y="6206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2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Палата Республики Башкортостан</a:t>
            </a:r>
            <a:endParaRPr lang="ru-RU" dirty="0">
              <a:solidFill>
                <a:srgbClr val="1266A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33775" y="3886199"/>
            <a:ext cx="5099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Грант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Министерства семьи, труда и социальной защиты населения Республики Башкортостан</a:t>
            </a:r>
          </a:p>
          <a:p>
            <a:pPr algn="just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Обучение основам медиации и тренинги по профилактике эмоционального выгорания</a:t>
            </a:r>
          </a:p>
          <a:p>
            <a:pPr algn="just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Институт непрерывного профессионального образования в сфере здравоохранения</a:t>
            </a:r>
          </a:p>
          <a:p>
            <a:pPr algn="just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Центр независимой экспертизы качества оказания медицинской помощи</a:t>
            </a:r>
          </a:p>
          <a:p>
            <a:pPr algn="just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Соглашение о сотрудничестве с «Единой Россией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Имидж врача – медицинские династии, номинация «Спасти жизнь» для молодых врачей, которые оказывали помощь в экстремальных ситуациях</a:t>
            </a: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5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 </a:t>
            </a:r>
            <a:b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РАБОТАЕМ С ЛЮДЬМИ»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МЕДИЦИНСКОЙ ПАЛАТЫ РЕСПУБЛИКИ БАШКОРТОСТАН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" y="-4387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2711539" y="4188946"/>
            <a:ext cx="3720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 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2490" y="451094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597" y="275521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8579" y="145130"/>
            <a:ext cx="384929" cy="4087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375" y="1038397"/>
            <a:ext cx="81568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B050"/>
                </a:solidFill>
                <a:latin typeface="Arial" pitchFamily="34" charset="0"/>
              </a:rPr>
              <a:t>Теоретические , практические курсы  и целевые психологические тренинги  по профилактике профессионального </a:t>
            </a:r>
            <a:r>
              <a:rPr lang="ru-RU" altLang="ru-RU" b="1" dirty="0" smtClean="0">
                <a:solidFill>
                  <a:srgbClr val="00B050"/>
                </a:solidFill>
                <a:latin typeface="Arial" pitchFamily="34" charset="0"/>
              </a:rPr>
              <a:t>выгорания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18620" y="1859340"/>
            <a:ext cx="3520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Обучение основам медиации  по очно-заочной, дистанционной  форме  обучения с выдачей сертификатов по 144 -часовой </a:t>
            </a: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программе.  Участники -29 лечебных учреждений Республики </a:t>
            </a:r>
            <a:endParaRPr lang="ru-RU" altLang="ru-RU" sz="11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0149" y="2863537"/>
            <a:ext cx="3178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проведение групповых </a:t>
            </a: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тренингов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91652" y="3524005"/>
            <a:ext cx="2829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Формирование, запись,  издание, распространение материалов видеокурса, включающего порядка  лекций по различным тематикам (мастер классы, круглые столы)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87596" y="2017930"/>
            <a:ext cx="322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Разработка анкет для медперсонала и пациентов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40903" y="2703867"/>
            <a:ext cx="3720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Анкетирование медперсонала и населения в 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г.Уфа  , </a:t>
            </a: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Г. </a:t>
            </a:r>
            <a:r>
              <a:rPr lang="ru-RU" altLang="ru-RU" sz="1200" b="1" dirty="0" err="1" smtClean="0">
                <a:solidFill>
                  <a:srgbClr val="350876"/>
                </a:solidFill>
                <a:latin typeface="Arial" pitchFamily="34" charset="0"/>
              </a:rPr>
              <a:t>Нефтекамск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ЦРБ </a:t>
            </a:r>
            <a:r>
              <a:rPr lang="ru-RU" altLang="ru-RU" sz="1200" b="1" dirty="0" err="1">
                <a:solidFill>
                  <a:srgbClr val="350876"/>
                </a:solidFill>
                <a:latin typeface="Arial" pitchFamily="34" charset="0"/>
              </a:rPr>
              <a:t>г.Давлеканово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ЦРБ </a:t>
            </a:r>
            <a:r>
              <a:rPr lang="ru-RU" altLang="ru-RU" sz="1200" b="1" dirty="0" err="1">
                <a:solidFill>
                  <a:srgbClr val="350876"/>
                </a:solidFill>
                <a:latin typeface="Arial" pitchFamily="34" charset="0"/>
              </a:rPr>
              <a:t>г.Туймазы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ЦРБ </a:t>
            </a:r>
            <a:r>
              <a:rPr lang="ru-RU" altLang="ru-RU" sz="1200" b="1" dirty="0" err="1" smtClean="0">
                <a:solidFill>
                  <a:srgbClr val="350876"/>
                </a:solidFill>
                <a:latin typeface="Arial" pitchFamily="34" charset="0"/>
              </a:rPr>
              <a:t>с.Иглино</a:t>
            </a: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7596" y="4160215"/>
            <a:ext cx="3296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Распространение материалов рекомендательного характера для всех медицинских учреждений Республики Башкортостан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229" y="3717979"/>
            <a:ext cx="504359" cy="600688"/>
          </a:xfrm>
          <a:prstGeom prst="rect">
            <a:avLst/>
          </a:prstGeom>
        </p:spPr>
      </p:pic>
      <p:sp>
        <p:nvSpPr>
          <p:cNvPr id="38" name="Полилиния 37"/>
          <p:cNvSpPr/>
          <p:nvPr/>
        </p:nvSpPr>
        <p:spPr>
          <a:xfrm>
            <a:off x="4464077" y="1959722"/>
            <a:ext cx="456241" cy="3031490"/>
          </a:xfrm>
          <a:custGeom>
            <a:avLst/>
            <a:gdLst>
              <a:gd name="connsiteX0" fmla="*/ 0 w 0"/>
              <a:gd name="connsiteY0" fmla="*/ 0 h 1804737"/>
              <a:gd name="connsiteX1" fmla="*/ 0 w 0"/>
              <a:gd name="connsiteY1" fmla="*/ 1804737 h 18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04737">
                <a:moveTo>
                  <a:pt x="0" y="0"/>
                </a:moveTo>
                <a:lnTo>
                  <a:pt x="0" y="1804737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6053" y="4204335"/>
            <a:ext cx="614431" cy="5232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06053" y="1959722"/>
            <a:ext cx="489840" cy="52865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80" y="1951280"/>
            <a:ext cx="462314" cy="46245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564" y="2863537"/>
            <a:ext cx="488590" cy="43517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00406" y="2859969"/>
            <a:ext cx="439824" cy="436986"/>
          </a:xfrm>
          <a:prstGeom prst="rect">
            <a:avLst/>
          </a:prstGeom>
        </p:spPr>
      </p:pic>
      <p:pic>
        <p:nvPicPr>
          <p:cNvPr id="24" name="Рисунок 23" descr="ЛОГОТИП МПРБ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1568108" y="5094875"/>
            <a:ext cx="1365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</a:rPr>
              <a:t>ЦЕЛЬ</a:t>
            </a:r>
            <a:endParaRPr lang="ru-RU" altLang="ru-RU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33870" y="5074574"/>
            <a:ext cx="5242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повышение эмоциональной устойчивости, самооценки, профилактика эмоционального выгорания медработников и повышение удовлетворенности пациентов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59962" y="6134854"/>
            <a:ext cx="1794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</a:rPr>
              <a:t>ЗАДАЧИ</a:t>
            </a:r>
            <a:endParaRPr lang="ru-RU" altLang="ru-RU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33870" y="5700271"/>
            <a:ext cx="5123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350876"/>
                </a:solidFill>
                <a:latin typeface="Arial" pitchFamily="34" charset="0"/>
              </a:rPr>
              <a:t>обучение </a:t>
            </a: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основам медиации (курсы, тренинги);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разработка рекомендаций по профилактике эмоционального выгорания;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350876"/>
                </a:solidFill>
                <a:latin typeface="Arial" pitchFamily="34" charset="0"/>
              </a:rPr>
              <a:t>подготовка информационно-методических материалов(аудио, буклеты, памятки и др.) </a:t>
            </a:r>
            <a:endParaRPr lang="ru-RU" altLang="ru-RU" sz="1200" b="1" dirty="0" smtClean="0">
              <a:solidFill>
                <a:srgbClr val="350876"/>
              </a:solidFill>
              <a:latin typeface="Arial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035" y="6202792"/>
            <a:ext cx="501642" cy="3873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994" y="5065392"/>
            <a:ext cx="381397" cy="5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585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8575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</a:rPr>
              <a:t>ОБЩИЕ ПРОБЛЕМЫ В РАБОТЕ НАШИХ ОРГАНИЗАЦИЙ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73" y="7937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7856" y="469469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9991" y="3568609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4339" y="2989232"/>
            <a:ext cx="384929" cy="4087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115437"/>
            <a:ext cx="2882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ряде регионов недостаточное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Взаимопонимание либо его 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со стороны органов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Частая сменяемость руководителей региональных министерств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централизованного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подхода региональной власти к территориальным организациям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Рекомендательный характер не воспринимается одинаково на местах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Мнение медицинского 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 не учитывается по многим важным вопросам</a:t>
            </a:r>
            <a:r>
              <a:rPr lang="en-US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Реорганизация медицинских учреждений, оптимизация здравоохранения, назначения и освобождения от должностей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627" y="6003025"/>
            <a:ext cx="745085" cy="5113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2950" y="4228200"/>
            <a:ext cx="381397" cy="55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3549" y="1327358"/>
            <a:ext cx="393832" cy="506652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2594092" y="1155700"/>
            <a:ext cx="45719" cy="5537200"/>
          </a:xfrm>
          <a:custGeom>
            <a:avLst/>
            <a:gdLst>
              <a:gd name="connsiteX0" fmla="*/ 0 w 0"/>
              <a:gd name="connsiteY0" fmla="*/ 0 h 5859378"/>
              <a:gd name="connsiteX1" fmla="*/ 0 w 0"/>
              <a:gd name="connsiteY1" fmla="*/ 5859378 h 58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859378">
                <a:moveTo>
                  <a:pt x="0" y="0"/>
                </a:moveTo>
                <a:lnTo>
                  <a:pt x="0" y="5859378"/>
                </a:lnTo>
              </a:path>
            </a:pathLst>
          </a:custGeom>
          <a:noFill/>
          <a:ln w="3175">
            <a:solidFill>
              <a:srgbClr val="7F8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24973" y="2279541"/>
            <a:ext cx="2573399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Аккредитация. Территориальные о</a:t>
            </a: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рганизации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Документально – Участвуют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Фактически проводят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«Участие» не «Проведение»</a:t>
            </a:r>
          </a:p>
          <a:p>
            <a:pPr>
              <a:lnSpc>
                <a:spcPts val="1100"/>
              </a:lnSpc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>
              <a:lnSpc>
                <a:spcPts val="1100"/>
              </a:lnSpc>
            </a:pP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5434" y="2260736"/>
            <a:ext cx="381947" cy="4085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31118" y="3173356"/>
            <a:ext cx="257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Сбор членских взносов</a:t>
            </a: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  <a:p>
            <a:pPr>
              <a:defRPr/>
            </a:pP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 flipH="1">
            <a:off x="5711377" y="1140889"/>
            <a:ext cx="45719" cy="5498036"/>
          </a:xfrm>
          <a:custGeom>
            <a:avLst/>
            <a:gdLst>
              <a:gd name="connsiteX0" fmla="*/ 0 w 0"/>
              <a:gd name="connsiteY0" fmla="*/ 0 h 1804737"/>
              <a:gd name="connsiteX1" fmla="*/ 0 w 0"/>
              <a:gd name="connsiteY1" fmla="*/ 1804737 h 18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04737">
                <a:moveTo>
                  <a:pt x="0" y="0"/>
                </a:moveTo>
                <a:lnTo>
                  <a:pt x="0" y="1804737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4521" y="1327358"/>
            <a:ext cx="292903" cy="4273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0353" y="2377021"/>
            <a:ext cx="456384" cy="5118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84940" y="4789737"/>
            <a:ext cx="600508" cy="548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7760" y="6112841"/>
            <a:ext cx="379055" cy="40648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4739" y="5911470"/>
            <a:ext cx="417373" cy="316665"/>
          </a:xfrm>
          <a:prstGeom prst="rect">
            <a:avLst/>
          </a:prstGeom>
        </p:spPr>
      </p:pic>
      <p:pic>
        <p:nvPicPr>
          <p:cNvPr id="44" name="Рисунок 43" descr="ЛОГОТИП МПРБ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3246993" y="1217556"/>
            <a:ext cx="257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Защита врача не возможна без страхования профессиональной ответственности</a:t>
            </a: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  <a:p>
            <a:pPr>
              <a:defRPr/>
            </a:pP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18623" y="3730516"/>
            <a:ext cx="2573399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Аккредитация. Территориальные о</a:t>
            </a: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рганизации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Документально – Участвуют,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Фактически проводят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«Участие» не «Проведение»</a:t>
            </a:r>
          </a:p>
          <a:p>
            <a:pPr>
              <a:lnSpc>
                <a:spcPts val="1100"/>
              </a:lnSpc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>
              <a:lnSpc>
                <a:spcPts val="1100"/>
              </a:lnSpc>
            </a:pP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56723" y="4797316"/>
            <a:ext cx="257339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Аттестация медицинских работников</a:t>
            </a: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>
              <a:lnSpc>
                <a:spcPts val="1100"/>
              </a:lnSpc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>
              <a:lnSpc>
                <a:spcPts val="1100"/>
              </a:lnSpc>
            </a:pP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2123" y="5637153"/>
            <a:ext cx="257339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Взаимодействие с региональными профессиональными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Ассоциациями</a:t>
            </a:r>
          </a:p>
          <a:p>
            <a:pPr>
              <a:lnSpc>
                <a:spcPts val="1100"/>
              </a:lnSpc>
            </a:pPr>
            <a:r>
              <a:rPr lang="ru-RU" altLang="ru-RU" sz="1200" b="1" dirty="0" smtClean="0">
                <a:solidFill>
                  <a:srgbClr val="1266AF"/>
                </a:solidFill>
                <a:latin typeface="Arial" pitchFamily="34" charset="0"/>
              </a:rPr>
              <a:t>Отсутствие единого понимания в регионах</a:t>
            </a:r>
          </a:p>
          <a:p>
            <a:pPr>
              <a:lnSpc>
                <a:spcPts val="1100"/>
              </a:lnSpc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>
              <a:lnSpc>
                <a:spcPts val="1100"/>
              </a:lnSpc>
            </a:pP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23720" y="1217036"/>
            <a:ext cx="27043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медицинское образование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законодательного </a:t>
            </a:r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закрепления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Всевозможные конференции и мероприятия, спонсорами которых являются фармацевтические компании, где целью является продвижение препаратов, а не повышение уровня образования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едицинских работников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доверия к врачу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престижа профессии врача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Громкие дела против врачей</a:t>
            </a:r>
          </a:p>
          <a:p>
            <a:r>
              <a:rPr lang="ru-RU" sz="1200" b="1" dirty="0" smtClean="0">
                <a:solidFill>
                  <a:srgbClr val="2F4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 - законодательно обычная услуга</a:t>
            </a: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2F4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5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 descr="ÐÐ°ÑÑÐ¸Ð½ÐºÐ¸ Ð¿Ð¾ Ð·Ð°Ð¿ÑÐ¾ÑÑ ÐºÐ°ÑÑÐ¸Ð½ÐºÐ¸ Ð²ÑÐ°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8575" y="-22297"/>
            <a:ext cx="9144001" cy="1025597"/>
          </a:xfrm>
          <a:custGeom>
            <a:avLst/>
            <a:gdLst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0 w 8820151"/>
              <a:gd name="connsiteY6" fmla="*/ 0 h 620636"/>
              <a:gd name="connsiteX7" fmla="*/ 8375399 w 8820151"/>
              <a:gd name="connsiteY7" fmla="*/ 0 h 620636"/>
              <a:gd name="connsiteX8" fmla="*/ 8658449 w 8820151"/>
              <a:gd name="connsiteY8" fmla="*/ 310318 h 620636"/>
              <a:gd name="connsiteX9" fmla="*/ 8375399 w 8820151"/>
              <a:gd name="connsiteY9" fmla="*/ 620636 h 620636"/>
              <a:gd name="connsiteX10" fmla="*/ 0 w 8820151"/>
              <a:gd name="connsiteY10" fmla="*/ 620636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17990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773368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820151"/>
              <a:gd name="connsiteY0" fmla="*/ 0 h 620636"/>
              <a:gd name="connsiteX1" fmla="*/ 8528880 w 8820151"/>
              <a:gd name="connsiteY1" fmla="*/ 0 h 620636"/>
              <a:gd name="connsiteX2" fmla="*/ 8820151 w 8820151"/>
              <a:gd name="connsiteY2" fmla="*/ 310318 h 620636"/>
              <a:gd name="connsiteX3" fmla="*/ 8528880 w 8820151"/>
              <a:gd name="connsiteY3" fmla="*/ 620636 h 620636"/>
              <a:gd name="connsiteX4" fmla="*/ 8438952 w 8820151"/>
              <a:gd name="connsiteY4" fmla="*/ 620636 h 620636"/>
              <a:gd name="connsiteX5" fmla="*/ 8722002 w 8820151"/>
              <a:gd name="connsiteY5" fmla="*/ 310318 h 620636"/>
              <a:gd name="connsiteX6" fmla="*/ 8438952 w 8820151"/>
              <a:gd name="connsiteY6" fmla="*/ 0 h 620636"/>
              <a:gd name="connsiteX7" fmla="*/ 0 w 8820151"/>
              <a:gd name="connsiteY7" fmla="*/ 0 h 620636"/>
              <a:gd name="connsiteX8" fmla="*/ 8375399 w 8820151"/>
              <a:gd name="connsiteY8" fmla="*/ 0 h 620636"/>
              <a:gd name="connsiteX9" fmla="*/ 8569064 w 8820151"/>
              <a:gd name="connsiteY9" fmla="*/ 310318 h 620636"/>
              <a:gd name="connsiteX10" fmla="*/ 8375399 w 8820151"/>
              <a:gd name="connsiteY10" fmla="*/ 620636 h 620636"/>
              <a:gd name="connsiteX11" fmla="*/ 0 w 8820151"/>
              <a:gd name="connsiteY11" fmla="*/ 620636 h 620636"/>
              <a:gd name="connsiteX12" fmla="*/ 0 w 8820151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641386 w 8722002"/>
              <a:gd name="connsiteY2" fmla="*/ 310318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722002"/>
              <a:gd name="connsiteY0" fmla="*/ 0 h 620636"/>
              <a:gd name="connsiteX1" fmla="*/ 8528880 w 8722002"/>
              <a:gd name="connsiteY1" fmla="*/ 0 h 620636"/>
              <a:gd name="connsiteX2" fmla="*/ 8500927 w 8722002"/>
              <a:gd name="connsiteY2" fmla="*/ 297801 h 620636"/>
              <a:gd name="connsiteX3" fmla="*/ 8528880 w 8722002"/>
              <a:gd name="connsiteY3" fmla="*/ 620636 h 620636"/>
              <a:gd name="connsiteX4" fmla="*/ 8438952 w 8722002"/>
              <a:gd name="connsiteY4" fmla="*/ 620636 h 620636"/>
              <a:gd name="connsiteX5" fmla="*/ 8722002 w 8722002"/>
              <a:gd name="connsiteY5" fmla="*/ 310318 h 620636"/>
              <a:gd name="connsiteX6" fmla="*/ 8438952 w 8722002"/>
              <a:gd name="connsiteY6" fmla="*/ 0 h 620636"/>
              <a:gd name="connsiteX7" fmla="*/ 0 w 8722002"/>
              <a:gd name="connsiteY7" fmla="*/ 0 h 620636"/>
              <a:gd name="connsiteX8" fmla="*/ 8375399 w 8722002"/>
              <a:gd name="connsiteY8" fmla="*/ 0 h 620636"/>
              <a:gd name="connsiteX9" fmla="*/ 8569064 w 8722002"/>
              <a:gd name="connsiteY9" fmla="*/ 310318 h 620636"/>
              <a:gd name="connsiteX10" fmla="*/ 8375399 w 8722002"/>
              <a:gd name="connsiteY10" fmla="*/ 620636 h 620636"/>
              <a:gd name="connsiteX11" fmla="*/ 0 w 8722002"/>
              <a:gd name="connsiteY11" fmla="*/ 620636 h 620636"/>
              <a:gd name="connsiteX12" fmla="*/ 0 w 8722002"/>
              <a:gd name="connsiteY12" fmla="*/ 0 h 620636"/>
              <a:gd name="connsiteX0" fmla="*/ 8438952 w 8569064"/>
              <a:gd name="connsiteY0" fmla="*/ 0 h 620636"/>
              <a:gd name="connsiteX1" fmla="*/ 8528880 w 8569064"/>
              <a:gd name="connsiteY1" fmla="*/ 0 h 620636"/>
              <a:gd name="connsiteX2" fmla="*/ 8500927 w 8569064"/>
              <a:gd name="connsiteY2" fmla="*/ 297801 h 620636"/>
              <a:gd name="connsiteX3" fmla="*/ 8528880 w 8569064"/>
              <a:gd name="connsiteY3" fmla="*/ 620636 h 620636"/>
              <a:gd name="connsiteX4" fmla="*/ 8438952 w 8569064"/>
              <a:gd name="connsiteY4" fmla="*/ 620636 h 620636"/>
              <a:gd name="connsiteX5" fmla="*/ 8511269 w 8569064"/>
              <a:gd name="connsiteY5" fmla="*/ 335352 h 620636"/>
              <a:gd name="connsiteX6" fmla="*/ 8438952 w 8569064"/>
              <a:gd name="connsiteY6" fmla="*/ 0 h 620636"/>
              <a:gd name="connsiteX7" fmla="*/ 0 w 8569064"/>
              <a:gd name="connsiteY7" fmla="*/ 0 h 620636"/>
              <a:gd name="connsiteX8" fmla="*/ 8375399 w 8569064"/>
              <a:gd name="connsiteY8" fmla="*/ 0 h 620636"/>
              <a:gd name="connsiteX9" fmla="*/ 8569064 w 8569064"/>
              <a:gd name="connsiteY9" fmla="*/ 310318 h 620636"/>
              <a:gd name="connsiteX10" fmla="*/ 8375399 w 8569064"/>
              <a:gd name="connsiteY10" fmla="*/ 620636 h 620636"/>
              <a:gd name="connsiteX11" fmla="*/ 0 w 8569064"/>
              <a:gd name="connsiteY11" fmla="*/ 620636 h 620636"/>
              <a:gd name="connsiteX12" fmla="*/ 0 w 8569064"/>
              <a:gd name="connsiteY12" fmla="*/ 0 h 620636"/>
              <a:gd name="connsiteX0" fmla="*/ 8438952 w 8533942"/>
              <a:gd name="connsiteY0" fmla="*/ 0 h 620636"/>
              <a:gd name="connsiteX1" fmla="*/ 8528880 w 8533942"/>
              <a:gd name="connsiteY1" fmla="*/ 0 h 620636"/>
              <a:gd name="connsiteX2" fmla="*/ 8500927 w 8533942"/>
              <a:gd name="connsiteY2" fmla="*/ 297801 h 620636"/>
              <a:gd name="connsiteX3" fmla="*/ 8528880 w 8533942"/>
              <a:gd name="connsiteY3" fmla="*/ 620636 h 620636"/>
              <a:gd name="connsiteX4" fmla="*/ 8438952 w 8533942"/>
              <a:gd name="connsiteY4" fmla="*/ 620636 h 620636"/>
              <a:gd name="connsiteX5" fmla="*/ 8511269 w 8533942"/>
              <a:gd name="connsiteY5" fmla="*/ 335352 h 620636"/>
              <a:gd name="connsiteX6" fmla="*/ 8438952 w 8533942"/>
              <a:gd name="connsiteY6" fmla="*/ 0 h 620636"/>
              <a:gd name="connsiteX7" fmla="*/ 0 w 8533942"/>
              <a:gd name="connsiteY7" fmla="*/ 0 h 620636"/>
              <a:gd name="connsiteX8" fmla="*/ 8375399 w 8533942"/>
              <a:gd name="connsiteY8" fmla="*/ 0 h 620636"/>
              <a:gd name="connsiteX9" fmla="*/ 8533942 w 8533942"/>
              <a:gd name="connsiteY9" fmla="*/ 310318 h 620636"/>
              <a:gd name="connsiteX10" fmla="*/ 8375399 w 8533942"/>
              <a:gd name="connsiteY10" fmla="*/ 620636 h 620636"/>
              <a:gd name="connsiteX11" fmla="*/ 0 w 8533942"/>
              <a:gd name="connsiteY11" fmla="*/ 620636 h 620636"/>
              <a:gd name="connsiteX12" fmla="*/ 0 w 8533942"/>
              <a:gd name="connsiteY12" fmla="*/ 0 h 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3942" h="620636">
                <a:moveTo>
                  <a:pt x="8438952" y="0"/>
                </a:moveTo>
                <a:lnTo>
                  <a:pt x="8528880" y="0"/>
                </a:lnTo>
                <a:lnTo>
                  <a:pt x="8500927" y="297801"/>
                </a:lnTo>
                <a:lnTo>
                  <a:pt x="8528880" y="620636"/>
                </a:lnTo>
                <a:lnTo>
                  <a:pt x="8438952" y="620636"/>
                </a:lnTo>
                <a:lnTo>
                  <a:pt x="8511269" y="335352"/>
                </a:lnTo>
                <a:lnTo>
                  <a:pt x="8438952" y="0"/>
                </a:lnTo>
                <a:close/>
                <a:moveTo>
                  <a:pt x="0" y="0"/>
                </a:moveTo>
                <a:lnTo>
                  <a:pt x="8375399" y="0"/>
                </a:lnTo>
                <a:lnTo>
                  <a:pt x="8533942" y="310318"/>
                </a:lnTo>
                <a:lnTo>
                  <a:pt x="8375399" y="620636"/>
                </a:lnTo>
                <a:lnTo>
                  <a:pt x="0" y="6206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871">
                <a:srgbClr val="1266AF"/>
              </a:gs>
              <a:gs pos="0">
                <a:srgbClr val="1266AF">
                  <a:alpha val="0"/>
                </a:srgbClr>
              </a:gs>
              <a:gs pos="100000">
                <a:srgbClr val="1266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</a:rPr>
              <a:t>НАШИ ПРЕДЛОЖЕНИЯ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f7decee351940648ddd117f73ace3e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73" y="7937"/>
            <a:ext cx="1023523" cy="995363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7856" y="469469"/>
            <a:ext cx="745085" cy="5113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0241" y="244384"/>
            <a:ext cx="381397" cy="552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0039" y="265082"/>
            <a:ext cx="384929" cy="408774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8676" y="2249099"/>
            <a:ext cx="2065271" cy="2977155"/>
            <a:chOff x="2639350" y="801720"/>
            <a:chExt cx="2065271" cy="199774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730665" y="801720"/>
              <a:ext cx="805209" cy="19977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39350" y="1851349"/>
              <a:ext cx="2065271" cy="16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77" y="2415275"/>
            <a:ext cx="773964" cy="531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175" y="1488175"/>
            <a:ext cx="381397" cy="55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6649" y="5035758"/>
            <a:ext cx="393832" cy="506652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1095492" y="1143000"/>
            <a:ext cx="45719" cy="5537200"/>
          </a:xfrm>
          <a:custGeom>
            <a:avLst/>
            <a:gdLst>
              <a:gd name="connsiteX0" fmla="*/ 0 w 0"/>
              <a:gd name="connsiteY0" fmla="*/ 0 h 5859378"/>
              <a:gd name="connsiteX1" fmla="*/ 0 w 0"/>
              <a:gd name="connsiteY1" fmla="*/ 5859378 h 58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859378">
                <a:moveTo>
                  <a:pt x="0" y="0"/>
                </a:moveTo>
                <a:lnTo>
                  <a:pt x="0" y="5859378"/>
                </a:lnTo>
              </a:path>
            </a:pathLst>
          </a:custGeom>
          <a:noFill/>
          <a:ln w="3175">
            <a:solidFill>
              <a:srgbClr val="7F8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5834" y="2400436"/>
            <a:ext cx="381947" cy="4085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4221" y="1390858"/>
            <a:ext cx="292903" cy="4273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53" y="3596221"/>
            <a:ext cx="456384" cy="5118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940" y="4478587"/>
            <a:ext cx="600508" cy="548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660" y="5604841"/>
            <a:ext cx="379055" cy="40648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27839" y="3600070"/>
            <a:ext cx="417373" cy="316665"/>
          </a:xfrm>
          <a:prstGeom prst="rect">
            <a:avLst/>
          </a:prstGeom>
        </p:spPr>
      </p:pic>
      <p:pic>
        <p:nvPicPr>
          <p:cNvPr id="44" name="Рисунок 43" descr="ЛОГОТИП МПРБ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90457" y="-18988"/>
            <a:ext cx="1053544" cy="101897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1117600" y="1014356"/>
            <a:ext cx="73660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Разработать и утвердить единый регламент взаимодействия региональных министерств с территориальными организациями.  Порядок взаимодействия - вместо «рекомендательного характера».  </a:t>
            </a:r>
          </a:p>
          <a:p>
            <a:pPr marL="228600" indent="-228600">
              <a:buAutoNum type="arabicPeriod"/>
              <a:defRPr/>
            </a:pPr>
            <a:endParaRPr lang="ru-RU" altLang="ru-RU" sz="6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Единая форма соглашения о сотрудничестве среди ключевых участников в здравоохранении (Минздрав, </a:t>
            </a:r>
            <a:r>
              <a:rPr lang="ru-RU" altLang="ru-RU" sz="1400" b="1" dirty="0" err="1" smtClean="0">
                <a:solidFill>
                  <a:srgbClr val="1266AF"/>
                </a:solidFill>
                <a:latin typeface="Arial" pitchFamily="34" charset="0"/>
              </a:rPr>
              <a:t>Росздравнадзор</a:t>
            </a: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, Профсоюз, Палата, Университет) </a:t>
            </a: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 </a:t>
            </a: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для объединения усилий с разделением функций.</a:t>
            </a:r>
          </a:p>
          <a:p>
            <a:pPr marL="228600" indent="-228600">
              <a:buAutoNum type="arabicPeriod"/>
              <a:defRPr/>
            </a:pPr>
            <a:endParaRPr lang="ru-RU" altLang="ru-RU" sz="6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Рассмотреть возможность государственного участия в деятельности Национальной Медицинской Палаты  и территориальных организаций на примере «Союза женщин России».</a:t>
            </a:r>
          </a:p>
          <a:p>
            <a:pPr marL="228600" indent="-228600">
              <a:buAutoNum type="arabicPeriod"/>
              <a:defRPr/>
            </a:pPr>
            <a:endParaRPr lang="ru-RU" altLang="ru-RU" sz="6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На федеральном уровне определить обязанность работодателей страховать ответственность медицинских работников, предусмотрев финансирование из средств бюджета. Функции оператора по страхованию в регионе возложить на территориальные медицинские Палаты. </a:t>
            </a:r>
          </a:p>
          <a:p>
            <a:pPr marL="228600" indent="-228600">
              <a:buAutoNum type="arabicPeriod"/>
              <a:defRPr/>
            </a:pPr>
            <a:endParaRPr lang="ru-RU" altLang="ru-RU" sz="6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Установить порядок оплаты аккредитации путем установления тарифа на 1 аккредитуемого, включив все затраты(оплата труда, командировочные, аренда помещений и оборудования). Члены </a:t>
            </a:r>
            <a:r>
              <a:rPr lang="ru-RU" altLang="ru-RU" sz="1400" b="1" dirty="0" err="1" smtClean="0">
                <a:solidFill>
                  <a:srgbClr val="1266AF"/>
                </a:solidFill>
                <a:latin typeface="Arial" pitchFamily="34" charset="0"/>
              </a:rPr>
              <a:t>аккредитационной</a:t>
            </a: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 комиссии принимаются по договору на работу на период аккредитации в территориальную организацию.  Аналогичный порядок целесообразно установить и для аттестации. Для членов Палаты предусмотреть льготный тариф.</a:t>
            </a:r>
          </a:p>
          <a:p>
            <a:pPr marL="228600" indent="-228600">
              <a:buAutoNum type="arabicPeriod"/>
              <a:defRPr/>
            </a:pPr>
            <a:endParaRPr lang="ru-RU" altLang="ru-RU" sz="6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Территориальные организации должны быть региональными операторами в системе НМО. Все мероприятия должны быть согласованы,  своеобразный фильтр качества образовательных мероприятий в регионе. При это территориальная организация становится </a:t>
            </a:r>
            <a:r>
              <a:rPr lang="ru-RU" altLang="ru-RU" sz="1400" b="1" dirty="0" err="1" smtClean="0">
                <a:solidFill>
                  <a:srgbClr val="1266AF"/>
                </a:solidFill>
                <a:latin typeface="Arial" pitchFamily="34" charset="0"/>
              </a:rPr>
              <a:t>соорганизатором</a:t>
            </a:r>
            <a:r>
              <a:rPr lang="ru-RU" altLang="ru-RU" sz="1400" b="1" dirty="0" smtClean="0">
                <a:solidFill>
                  <a:srgbClr val="1266AF"/>
                </a:solidFill>
                <a:latin typeface="Arial" pitchFamily="34" charset="0"/>
              </a:rPr>
              <a:t> мероприятия, разделяя ответственность за качество.</a:t>
            </a:r>
          </a:p>
          <a:p>
            <a:pPr marL="228600" indent="-228600">
              <a:buAutoNum type="arabicPeriod"/>
              <a:defRPr/>
            </a:pPr>
            <a:endParaRPr lang="ru-RU" altLang="ru-RU" sz="8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endParaRPr lang="ru-RU" altLang="ru-RU" sz="14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endParaRPr lang="ru-RU" altLang="ru-RU" sz="1200" b="1" dirty="0" smtClean="0">
              <a:solidFill>
                <a:srgbClr val="1266AF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endParaRPr lang="ru-RU" altLang="ru-RU" sz="1200" b="1" dirty="0">
              <a:solidFill>
                <a:srgbClr val="1266AF"/>
              </a:solidFill>
              <a:latin typeface="Arial" pitchFamily="34" charset="0"/>
            </a:endParaRPr>
          </a:p>
          <a:p>
            <a:pPr>
              <a:defRPr/>
            </a:pPr>
            <a:endParaRPr lang="ru-RU" altLang="ru-RU" sz="1200" b="1" dirty="0">
              <a:solidFill>
                <a:srgbClr val="35087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5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7370</TotalTime>
  <Words>1045</Words>
  <Application>Microsoft Office PowerPoint</Application>
  <PresentationFormat>Экран (4:3)</PresentationFormat>
  <Paragraphs>253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Миргалеев Тимур Радикович</dc:creator>
  <cp:lastModifiedBy>Пользователь</cp:lastModifiedBy>
  <cp:revision>690</cp:revision>
  <cp:lastPrinted>2018-12-08T09:01:27Z</cp:lastPrinted>
  <dcterms:created xsi:type="dcterms:W3CDTF">2018-03-14T05:58:50Z</dcterms:created>
  <dcterms:modified xsi:type="dcterms:W3CDTF">2019-10-07T06:24:08Z</dcterms:modified>
</cp:coreProperties>
</file>