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4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9" r:id="rId16"/>
    <p:sldId id="500" r:id="rId17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lnSpc>
        <a:spcPct val="85000"/>
      </a:lnSpc>
      <a:spcBef>
        <a:spcPct val="0"/>
      </a:spcBef>
      <a:spcAft>
        <a:spcPct val="0"/>
      </a:spcAft>
      <a:buClr>
        <a:schemeClr val="bg1"/>
      </a:buClr>
      <a:buFont typeface="Wingdings" charset="0"/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eaLnBrk="0" fontAlgn="base" hangingPunct="0">
      <a:lnSpc>
        <a:spcPct val="85000"/>
      </a:lnSpc>
      <a:spcBef>
        <a:spcPct val="0"/>
      </a:spcBef>
      <a:spcAft>
        <a:spcPct val="0"/>
      </a:spcAft>
      <a:buClr>
        <a:schemeClr val="bg1"/>
      </a:buClr>
      <a:buFont typeface="Wingdings" charset="0"/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eaLnBrk="0" fontAlgn="base" hangingPunct="0">
      <a:lnSpc>
        <a:spcPct val="85000"/>
      </a:lnSpc>
      <a:spcBef>
        <a:spcPct val="0"/>
      </a:spcBef>
      <a:spcAft>
        <a:spcPct val="0"/>
      </a:spcAft>
      <a:buClr>
        <a:schemeClr val="bg1"/>
      </a:buClr>
      <a:buFont typeface="Wingdings" charset="0"/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eaLnBrk="0" fontAlgn="base" hangingPunct="0">
      <a:lnSpc>
        <a:spcPct val="85000"/>
      </a:lnSpc>
      <a:spcBef>
        <a:spcPct val="0"/>
      </a:spcBef>
      <a:spcAft>
        <a:spcPct val="0"/>
      </a:spcAft>
      <a:buClr>
        <a:schemeClr val="bg1"/>
      </a:buClr>
      <a:buFont typeface="Wingdings" charset="0"/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eaLnBrk="0" fontAlgn="base" hangingPunct="0">
      <a:lnSpc>
        <a:spcPct val="85000"/>
      </a:lnSpc>
      <a:spcBef>
        <a:spcPct val="0"/>
      </a:spcBef>
      <a:spcAft>
        <a:spcPct val="0"/>
      </a:spcAft>
      <a:buClr>
        <a:schemeClr val="bg1"/>
      </a:buClr>
      <a:buFont typeface="Wingdings" charset="0"/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b="1" i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66CC"/>
    <a:srgbClr val="663399"/>
    <a:srgbClr val="00FF00"/>
    <a:srgbClr val="663300"/>
    <a:srgbClr val="FFCC99"/>
    <a:srgbClr val="FFFF99"/>
    <a:srgbClr val="FFFF00"/>
    <a:srgbClr val="FF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>
        <p:scale>
          <a:sx n="87" d="100"/>
          <a:sy n="87" d="100"/>
        </p:scale>
        <p:origin x="-1243" y="-17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8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FontTx/>
              <a:buNone/>
              <a:defRPr sz="1200" b="0" i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defRPr sz="1200" b="0" i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FontTx/>
              <a:buNone/>
              <a:defRPr sz="1200" b="0" i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defRPr sz="1200" b="0" i="0">
                <a:cs typeface="+mn-cs"/>
              </a:defRPr>
            </a:lvl1pPr>
          </a:lstStyle>
          <a:p>
            <a:pPr>
              <a:defRPr/>
            </a:pPr>
            <a:fld id="{655B84D1-CAD9-2343-B75E-3F31674B5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21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C7FE-6845-4841-88BC-51EEE3445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2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C0DD-837F-A448-80DD-7B3BF3B9A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C0EE-ABFB-644B-A2FF-F7E1AA10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955D-6C57-C846-AA33-663E4EDD8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9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3BCA-4BDE-A945-8523-8D3600B66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2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8E61-C981-A840-990D-1457F1FF7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8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5AA6-1ED6-674F-A5B5-47A7B478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3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084D-13C2-724F-B1F0-2D7BA1B09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87F6-46AE-7C4F-8A23-B2F466E1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6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419E-28F6-EA4B-9016-CF72A34E5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EF5C-E308-8C4A-BF85-E906DF630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1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FA94-3D07-A742-BE7B-E363646C4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9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3968-44CF-A144-91D4-9A3EF65D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9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7177-A4F4-5143-801B-9BE92A3C3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0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9E56-653F-B24E-981A-5D10E01B8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9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FontTx/>
              <a:buNone/>
              <a:defRPr sz="1400" b="0" i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FontTx/>
              <a:buNone/>
              <a:defRPr sz="1400" b="0" i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defRPr sz="1400" b="0" i="0">
                <a:cs typeface="+mn-cs"/>
              </a:defRPr>
            </a:lvl1pPr>
          </a:lstStyle>
          <a:p>
            <a:pPr>
              <a:defRPr/>
            </a:pPr>
            <a:fld id="{17B6D191-A164-7040-9463-A91DD106C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8496944" cy="78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   клинических рекомендаций и протоколов лечения</a:t>
            </a:r>
            <a:endParaRPr lang="ru-RU" sz="260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068960"/>
            <a:ext cx="8143932" cy="183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Готье</a:t>
            </a:r>
            <a:r>
              <a:rPr lang="ru-RU" sz="2000" b="1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Сергей Владимирович, </a:t>
            </a:r>
            <a:r>
              <a:rPr lang="ru-RU" sz="1600" i="0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академик РАН</a:t>
            </a:r>
          </a:p>
          <a:p>
            <a:pPr algn="ctr"/>
            <a:endParaRPr lang="ru-RU" sz="2000" b="1" i="0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Председатель Научного Совета СМС «Национальная Медицинская Палата»</a:t>
            </a:r>
          </a:p>
          <a:p>
            <a:pPr algn="just">
              <a:lnSpc>
                <a:spcPct val="100000"/>
              </a:lnSpc>
            </a:pP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председатель ОООТ «Российское общество трансплантологов»</a:t>
            </a:r>
          </a:p>
          <a:p>
            <a:pPr algn="just">
              <a:lnSpc>
                <a:spcPct val="100000"/>
              </a:lnSpc>
            </a:pP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директор ФГБУ «ФНЦТИО им. </a:t>
            </a:r>
            <a:r>
              <a:rPr lang="ru-RU" sz="160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ак</a:t>
            </a: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. В.И. Шумакова» Минздрава России  </a:t>
            </a:r>
            <a:endParaRPr lang="ru-RU" sz="16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главный внештатный специалист трансплантолог Минздрава России</a:t>
            </a:r>
            <a:endParaRPr lang="ru-RU" sz="1600" i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44208" y="6237312"/>
            <a:ext cx="2464816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Москва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сентября 2016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62570" cy="57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620688"/>
            <a:ext cx="3018775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Задачи Научного Совета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6308" y="1052736"/>
            <a:ext cx="6876132" cy="5293758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Определение требований к форме и содержанию клинических рекомендаций, к порядку их разработки и утверждения.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Участие в обучении специалистов, разрабатывающих клинические рекомендации.</a:t>
            </a:r>
          </a:p>
          <a:p>
            <a:pPr marL="342900" lvl="0" indent="-342900" algn="l">
              <a:lnSpc>
                <a:spcPct val="100000"/>
              </a:lnSpc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Координация разработки, утверждения и актуализации клинических рекомендаций.</a:t>
            </a:r>
          </a:p>
          <a:p>
            <a:pPr marL="342900" lvl="0" indent="-342900" algn="l">
              <a:lnSpc>
                <a:spcPct val="100000"/>
              </a:lnSpc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Мониторинг применения клинических рекомендаций.</a:t>
            </a:r>
          </a:p>
          <a:p>
            <a:pPr marL="342900" lvl="0" indent="-342900" algn="l">
              <a:lnSpc>
                <a:spcPct val="100000"/>
              </a:lnSpc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Участие в независимой оценке качества медицинской помощи на предмет соответствия (несоответствия) клиническим рекомендациям.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Подготовка предложений по развитию законодательных и иных нормативно-правовых актов Российской Федерации, определяющих статус, порядок разработки и применения клинических рекомендаций.</a:t>
            </a:r>
            <a:endParaRPr lang="ru-RU" i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764704"/>
            <a:ext cx="3204310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Функции Научного Совета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7920880" cy="4478149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Совершенствование методологии разработки клинических рекомендаций.</a:t>
            </a:r>
          </a:p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Определение перечня клинических рекомендаций, подлежащих разработке (актуализации) в отчетном году, и плана-графика работ.</a:t>
            </a:r>
          </a:p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Подбор медицинских профессиональных некоммерческих организаций для разработки (актуализации) клинических рекомендаций.</a:t>
            </a:r>
          </a:p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Создание рабочих групп специалистов для разработки (актуализации) клинических рекомендаций; подбор рецензентов.</a:t>
            </a:r>
          </a:p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Обсуждение проектов  и участие в утверждении клинических рекомендаций.</a:t>
            </a:r>
          </a:p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Подготовка экспертных заключений (мнений) при проведении независимой оценки качества медицинской помощи на предмет соответствия (несоответствия) клиническим рекомендациям.</a:t>
            </a:r>
          </a:p>
          <a:p>
            <a:pPr marL="176213" lvl="0" indent="-176213" algn="l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Wingdings" pitchFamily="2" charset="2"/>
              <a:buChar char="ü"/>
            </a:pPr>
            <a:r>
              <a:rPr lang="ru-RU" sz="15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Подготовка экспертных заключений (мнений), содержащих предложения по внесению изменений в законодательные и иные нормативно-правовые акты Российской Федерации, определяющих статус, порядок разработки и применения клинических рекомендаций (протоколов лечения).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5720" y="639430"/>
            <a:ext cx="8749636" cy="456535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71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0868"/>
            <a:ext cx="8481274" cy="12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24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0024"/>
            <a:ext cx="8355787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9536" y="2139628"/>
            <a:ext cx="4248150" cy="2786082"/>
          </a:xfrm>
          <a:prstGeom prst="rect">
            <a:avLst/>
          </a:prstGeom>
          <a:solidFill>
            <a:srgbClr val="FFFFFF"/>
          </a:solid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Методология, справочники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Обучение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Перечень КР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План-график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Рекомендации, заключения, мнения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Утверждение экспертов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Анализ применения КР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4714876" y="2139628"/>
            <a:ext cx="4257675" cy="2857520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Предложения по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м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етодологии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Кандидатуры для обучения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Предложения по перечню КР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Предложения по плану-графику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-Рекомендации, заключения, мнения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Предложения по экспертам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Анализ применения КР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27" name="AutoShape 55"/>
          <p:cNvSpPr>
            <a:spLocks noChangeArrowheads="1"/>
          </p:cNvSpPr>
          <p:nvPr/>
        </p:nvSpPr>
        <p:spPr bwMode="auto">
          <a:xfrm>
            <a:off x="4389434" y="3639826"/>
            <a:ext cx="276225" cy="976312"/>
          </a:xfrm>
          <a:prstGeom prst="upArrow">
            <a:avLst>
              <a:gd name="adj1" fmla="val 50000"/>
              <a:gd name="adj2" fmla="val 88362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4000496" y="2449200"/>
            <a:ext cx="266700" cy="976312"/>
          </a:xfrm>
          <a:prstGeom prst="downArrow">
            <a:avLst>
              <a:gd name="adj1" fmla="val 50000"/>
              <a:gd name="adj2" fmla="val 91518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620688"/>
            <a:ext cx="2775119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Роль Научного Совета</a:t>
            </a:r>
          </a:p>
        </p:txBody>
      </p:sp>
      <p:pic>
        <p:nvPicPr>
          <p:cNvPr id="29773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67202"/>
            <a:ext cx="8931859" cy="44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8352928" cy="440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Статья 37. Федерального закона от 21 ноября 2011 г. N 323-ФЗ «Об основах охраны здоровья граждан в Российской Федерации»</a:t>
            </a:r>
          </a:p>
          <a:p>
            <a:pPr algn="l">
              <a:lnSpc>
                <a:spcPct val="150000"/>
              </a:lnSpc>
            </a:pPr>
            <a:r>
              <a:rPr lang="ru-RU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Действующая редакция:</a:t>
            </a:r>
          </a:p>
          <a:p>
            <a:pPr algn="just">
              <a:lnSpc>
                <a:spcPct val="120000"/>
              </a:lnSpc>
            </a:pP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«1. Медицинская помощь организуется и оказывается в соответствии с 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порядками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 оказания медицинской помощи, обязательными для исполнения на территории РФ всеми медицинскими организациями, а также на основе 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стандартов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 медицинской помощи...».</a:t>
            </a:r>
          </a:p>
          <a:p>
            <a:pPr algn="just">
              <a:lnSpc>
                <a:spcPct val="150000"/>
              </a:lnSpc>
            </a:pPr>
            <a:r>
              <a:rPr lang="ru-RU" b="1" i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Проект новой редакции от Научного Совета НМП:</a:t>
            </a:r>
          </a:p>
          <a:p>
            <a:pPr algn="just">
              <a:lnSpc>
                <a:spcPct val="120000"/>
              </a:lnSpc>
            </a:pP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«1. Медицинская помощь организуется и оказывается в соответствии с 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порядками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 оказания медицинской помощи, обязательными для исполнения на территории РФ всеми медицинскими организациями, а также на основе 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стандартов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 медицинской помощи и </a:t>
            </a:r>
            <a:r>
              <a:rPr lang="ru-RU" sz="1600" b="1" i="0" u="sng" dirty="0" smtClean="0">
                <a:latin typeface="Arial" pitchFamily="34" charset="0"/>
                <a:cs typeface="Arial" pitchFamily="34" charset="0"/>
              </a:rPr>
              <a:t>клинических рекомендаций (протоколов лечения)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...».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764704"/>
            <a:ext cx="7416824" cy="747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Правовой статус клинических рекомендаций на законодательном уровне не определен, требует уточнения!</a:t>
            </a:r>
          </a:p>
        </p:txBody>
      </p:sp>
    </p:spTree>
    <p:extLst>
      <p:ext uri="{BB962C8B-B14F-4D97-AF65-F5344CB8AC3E}">
        <p14:creationId xmlns:p14="http://schemas.microsoft.com/office/powerpoint/2010/main" val="152667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"/>
          <p:cNvSpPr>
            <a:spLocks noChangeAspect="1" noChangeArrowheads="1"/>
          </p:cNvSpPr>
          <p:nvPr/>
        </p:nvSpPr>
        <p:spPr bwMode="auto">
          <a:xfrm>
            <a:off x="155575" y="-2057400"/>
            <a:ext cx="7620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1"/>
          <p:cNvSpPr>
            <a:spLocks noChangeAspect="1" noChangeArrowheads="1"/>
          </p:cNvSpPr>
          <p:nvPr/>
        </p:nvSpPr>
        <p:spPr bwMode="auto">
          <a:xfrm>
            <a:off x="155575" y="-2057400"/>
            <a:ext cx="7620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91276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07904" y="5157192"/>
            <a:ext cx="4645750" cy="11718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«На самом деле, жизнь проста, </a:t>
            </a:r>
          </a:p>
          <a:p>
            <a:pPr algn="r"/>
            <a:r>
              <a:rPr lang="ru-RU" sz="20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но мы настойчиво её усложняем»</a:t>
            </a:r>
          </a:p>
          <a:p>
            <a:pPr algn="r"/>
            <a:r>
              <a:rPr lang="ru-RU" sz="2400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Конфуций </a:t>
            </a:r>
          </a:p>
          <a:p>
            <a:pPr algn="r"/>
            <a:r>
              <a:rPr lang="ru-RU" sz="1600" i="0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16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сентября </a:t>
            </a:r>
            <a:r>
              <a:rPr lang="ru-RU" sz="1600" i="0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551 г. до н.э., 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Китай</a:t>
            </a:r>
            <a:endParaRPr lang="ru-RU" sz="1600" i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8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://vashgorod.ru/uploads/images/news/t5/f1849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1029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14678" y="922455"/>
            <a:ext cx="5317762" cy="4503798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Из доклада Министра здравоохранения РФ </a:t>
            </a:r>
          </a:p>
          <a:p>
            <a:pPr algn="just">
              <a:lnSpc>
                <a:spcPct val="150000"/>
              </a:lnSpc>
            </a:pPr>
            <a:r>
              <a:rPr lang="ru-RU" sz="1600" b="1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В.И. Скворцовой (март 2015 г.):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«Одна из основных задач российского здравоохранения – повышение качества оказываемой медицинской помощи, которое является важнейшим направлением в работе Минздрава России. 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Для того чтобы поднять на достаточно высокий уровень качество оказываемой медицинской помощи по всем основным профилям, необходимы единые требования, действующие на территории всей страны…»</a:t>
            </a:r>
            <a:endParaRPr lang="ru-RU" sz="1600" b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764704"/>
            <a:ext cx="5929215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Клинические рекомендации и протоколы лечения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196752"/>
            <a:ext cx="7742094" cy="2657138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indent="541338"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Клинические рекомендации 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– это документ, основанный на доказанном клиническом опыте, описывающий действия врача по диагностике, лечению, реабилитации и профилактике заболеваний, помогающий ему принимать правильные клинические решения, а также определяющий виды, объем и показатели качества выполнения медицинской помощи больному в соответствии с описанными моделями пациента при определенном заболевании или состоянии.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149080"/>
            <a:ext cx="8605620" cy="1549142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indent="541338"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Под эгидой Минздрава России в 2013-2015 гг. всего: утверждено – 791 КР, разработано – 1051 КР,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всего планируется разработать и твердить – 1242 КР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indent="541338"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Внедрение КР в практическое здравоохранение осуществляется через институт главных внештатных специалистов (МЗ – ФО – субъектов РФ).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620688"/>
            <a:ext cx="4777420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Рубрикатор клинических рекомендаций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980728"/>
            <a:ext cx="6805420" cy="1077218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По поручению Заместителя Председателя Правительства РФ               </a:t>
            </a:r>
            <a:r>
              <a:rPr lang="ru-RU" sz="1600" i="0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О.Ю.Голодец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(Протокол совещания от 7 июля 2016 г. № ОГ-П12-174пр) 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Минздравом России создан прототип электронного Рубрикатора клинических рекомендаций (</a:t>
            </a:r>
            <a:r>
              <a:rPr lang="en-US" sz="16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600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cr.rosminzdrav.ru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620000" cy="4286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92696"/>
            <a:ext cx="6582939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Требования к оформлению клинических рекомендаций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8138076" cy="4134466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indent="541338" algn="just">
              <a:lnSpc>
                <a:spcPct val="150000"/>
              </a:lnSpc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В целях оказания методической помощи разработчикам клинических рекомендаций и оптимизации внесения клинических рекомендаций  в Рубрикатор Минздравом России подготовлены </a:t>
            </a:r>
            <a:r>
              <a:rPr lang="ru-RU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vsforum.rosminzdrav.ru</a:t>
            </a:r>
            <a:r>
              <a:rPr lang="ru-RU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342900" indent="-34290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Требования к оформлению клинических рекомендаций для размещения в Рубрикаторе.</a:t>
            </a:r>
          </a:p>
          <a:p>
            <a:pPr marL="342900" indent="-34290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Рекомендации по разработке алгоритмов действий врача.</a:t>
            </a:r>
          </a:p>
          <a:p>
            <a:pPr indent="541338" algn="just">
              <a:lnSpc>
                <a:spcPct val="150000"/>
              </a:lnSpc>
            </a:pPr>
            <a:endParaRPr lang="ru-RU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indent="541338" algn="ctr">
              <a:lnSpc>
                <a:spcPct val="120000"/>
              </a:lnSpc>
            </a:pPr>
            <a:r>
              <a:rPr lang="ru-RU" sz="1600" b="0" i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См. Письмо Первого заместителя Министра здравоохранения </a:t>
            </a:r>
          </a:p>
          <a:p>
            <a:pPr indent="541338" algn="ctr">
              <a:lnSpc>
                <a:spcPct val="120000"/>
              </a:lnSpc>
            </a:pPr>
            <a:r>
              <a:rPr lang="ru-RU" sz="1600" b="0" i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И.Н. </a:t>
            </a:r>
            <a:r>
              <a:rPr lang="ru-RU" sz="1600" b="0" i="1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Каграманяна</a:t>
            </a:r>
            <a:r>
              <a:rPr lang="ru-RU" sz="1600" b="0" i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от 01 сентября 2016 г. № 17-4/10/1-4939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80728"/>
            <a:ext cx="7056784" cy="1892826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Статья 76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Федерального закона от 21 ноября 2011 г. N 323-ФЗ «Об основах охраны здоровья граждан в Российской Федерации»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«2. … Медицинские профессиональные некоммерческие организации разрабатывают, в том числе с учетом результатов клинической апробации, и утверждают клинические рекомендации (протоколы лечения) по вопросам оказания медицинской помощи».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548680"/>
            <a:ext cx="2726753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Законодательство РФ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0213" y="4293096"/>
            <a:ext cx="2744757" cy="83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9966CC"/>
                </a:solidFill>
                <a:latin typeface="Arial" pitchFamily="34" charset="0"/>
                <a:cs typeface="Arial" pitchFamily="34" charset="0"/>
              </a:rPr>
              <a:t>Разработчики КР:</a:t>
            </a:r>
          </a:p>
          <a:p>
            <a:r>
              <a:rPr lang="ru-RU" sz="1400" dirty="0" smtClean="0">
                <a:solidFill>
                  <a:srgbClr val="9966CC"/>
                </a:solidFill>
                <a:latin typeface="Arial" pitchFamily="34" charset="0"/>
                <a:cs typeface="Arial" pitchFamily="34" charset="0"/>
              </a:rPr>
              <a:t>более 100 </a:t>
            </a:r>
            <a:r>
              <a:rPr lang="ru-RU" sz="1400" dirty="0" err="1" smtClean="0">
                <a:solidFill>
                  <a:srgbClr val="9966CC"/>
                </a:solidFill>
                <a:latin typeface="Arial" pitchFamily="34" charset="0"/>
                <a:cs typeface="Arial" pitchFamily="34" charset="0"/>
              </a:rPr>
              <a:t>професссиональных</a:t>
            </a:r>
            <a:r>
              <a:rPr lang="ru-RU" sz="1400" dirty="0" smtClean="0">
                <a:solidFill>
                  <a:srgbClr val="9966CC"/>
                </a:solidFill>
                <a:latin typeface="Arial" pitchFamily="34" charset="0"/>
                <a:cs typeface="Arial" pitchFamily="34" charset="0"/>
              </a:rPr>
              <a:t> организаций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3118445" y="3212976"/>
            <a:ext cx="4333875" cy="2902745"/>
            <a:chOff x="1720" y="435"/>
            <a:chExt cx="9100" cy="6095"/>
          </a:xfrm>
        </p:grpSpPr>
        <p:sp>
          <p:nvSpPr>
            <p:cNvPr id="5" name="Oval 3"/>
            <p:cNvSpPr>
              <a:spLocks noChangeAspect="1" noChangeArrowheads="1"/>
            </p:cNvSpPr>
            <p:nvPr/>
          </p:nvSpPr>
          <p:spPr bwMode="auto">
            <a:xfrm>
              <a:off x="2646" y="3330"/>
              <a:ext cx="720" cy="720"/>
            </a:xfrm>
            <a:prstGeom prst="ellipse">
              <a:avLst/>
            </a:prstGeom>
            <a:solidFill>
              <a:srgbClr val="9966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CCFF"/>
                </a:solidFill>
              </a:endParaRPr>
            </a:p>
          </p:txBody>
        </p:sp>
        <p:sp>
          <p:nvSpPr>
            <p:cNvPr id="6" name="Oval 4"/>
            <p:cNvSpPr>
              <a:spLocks noChangeAspect="1" noChangeArrowheads="1"/>
            </p:cNvSpPr>
            <p:nvPr/>
          </p:nvSpPr>
          <p:spPr bwMode="auto">
            <a:xfrm>
              <a:off x="9104" y="3330"/>
              <a:ext cx="720" cy="720"/>
            </a:xfrm>
            <a:prstGeom prst="ellipse">
              <a:avLst/>
            </a:prstGeom>
            <a:solidFill>
              <a:srgbClr val="9966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5"/>
            <p:cNvSpPr>
              <a:spLocks noChangeAspect="1" noChangeArrowheads="1"/>
            </p:cNvSpPr>
            <p:nvPr/>
          </p:nvSpPr>
          <p:spPr bwMode="auto">
            <a:xfrm>
              <a:off x="5805" y="3330"/>
              <a:ext cx="720" cy="720"/>
            </a:xfrm>
            <a:prstGeom prst="ellipse">
              <a:avLst/>
            </a:prstGeom>
            <a:solidFill>
              <a:srgbClr val="9966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400" y="435"/>
              <a:ext cx="1440" cy="585"/>
            </a:xfrm>
            <a:prstGeom prst="flowChartAlternateProcess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720" y="4050"/>
              <a:ext cx="2630" cy="2473"/>
              <a:chOff x="2521" y="4500"/>
              <a:chExt cx="2630" cy="2473"/>
            </a:xfrm>
          </p:grpSpPr>
          <p:sp>
            <p:nvSpPr>
              <p:cNvPr id="11" name="AutoShape 8"/>
              <p:cNvSpPr>
                <a:spLocks noChangeAspect="1" noChangeArrowheads="1"/>
              </p:cNvSpPr>
              <p:nvPr/>
            </p:nvSpPr>
            <p:spPr bwMode="auto">
              <a:xfrm>
                <a:off x="2521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AutoShape 9"/>
              <p:cNvSpPr>
                <a:spLocks noChangeAspect="1" noChangeArrowheads="1"/>
              </p:cNvSpPr>
              <p:nvPr/>
            </p:nvSpPr>
            <p:spPr bwMode="auto">
              <a:xfrm>
                <a:off x="3060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4726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4185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620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6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3810" y="4500"/>
                <a:ext cx="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3270" y="4500"/>
                <a:ext cx="54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2715" y="4500"/>
                <a:ext cx="1095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 flipH="1" flipV="1">
                <a:off x="3810" y="4500"/>
                <a:ext cx="585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3810" y="4500"/>
                <a:ext cx="114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42" name="Group 18"/>
            <p:cNvGrpSpPr>
              <a:grpSpLocks/>
            </p:cNvGrpSpPr>
            <p:nvPr/>
          </p:nvGrpSpPr>
          <p:grpSpPr bwMode="auto">
            <a:xfrm>
              <a:off x="8190" y="4050"/>
              <a:ext cx="2630" cy="2473"/>
              <a:chOff x="2521" y="4500"/>
              <a:chExt cx="2630" cy="2473"/>
            </a:xfrm>
          </p:grpSpPr>
          <p:sp>
            <p:nvSpPr>
              <p:cNvPr id="1043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2521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3060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4726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185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3620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flipV="1">
                <a:off x="3810" y="4500"/>
                <a:ext cx="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3270" y="4500"/>
                <a:ext cx="54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715" y="4500"/>
                <a:ext cx="1095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 flipH="1" flipV="1">
                <a:off x="3810" y="4500"/>
                <a:ext cx="585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 flipV="1">
                <a:off x="3810" y="4500"/>
                <a:ext cx="114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>
              <a:off x="4890" y="4057"/>
              <a:ext cx="2630" cy="2473"/>
              <a:chOff x="2521" y="4500"/>
              <a:chExt cx="2630" cy="2473"/>
            </a:xfrm>
          </p:grpSpPr>
          <p:sp>
            <p:nvSpPr>
              <p:cNvPr id="1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2521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060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4726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4185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3620" y="6605"/>
                <a:ext cx="425" cy="36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59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3810" y="4500"/>
                <a:ext cx="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0" name="AutoShape 36"/>
              <p:cNvCxnSpPr>
                <a:cxnSpLocks noChangeShapeType="1"/>
              </p:cNvCxnSpPr>
              <p:nvPr/>
            </p:nvCxnSpPr>
            <p:spPr bwMode="auto">
              <a:xfrm flipV="1">
                <a:off x="3270" y="4500"/>
                <a:ext cx="54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2715" y="4500"/>
                <a:ext cx="1095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2" name="AutoShape 38"/>
              <p:cNvCxnSpPr>
                <a:cxnSpLocks noChangeShapeType="1"/>
              </p:cNvCxnSpPr>
              <p:nvPr/>
            </p:nvCxnSpPr>
            <p:spPr bwMode="auto">
              <a:xfrm flipH="1" flipV="1">
                <a:off x="3810" y="4500"/>
                <a:ext cx="585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3" name="AutoShape 39"/>
              <p:cNvCxnSpPr>
                <a:cxnSpLocks noChangeShapeType="1"/>
              </p:cNvCxnSpPr>
              <p:nvPr/>
            </p:nvCxnSpPr>
            <p:spPr bwMode="auto">
              <a:xfrm flipH="1" flipV="1">
                <a:off x="3810" y="4500"/>
                <a:ext cx="1140" cy="2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 flipV="1">
              <a:off x="6179" y="1020"/>
              <a:ext cx="0" cy="2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flipV="1">
              <a:off x="3009" y="1020"/>
              <a:ext cx="3170" cy="2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 flipV="1">
              <a:off x="6179" y="1020"/>
              <a:ext cx="3300" cy="2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/>
          <p:nvPr/>
        </p:nvSpPr>
        <p:spPr>
          <a:xfrm>
            <a:off x="2182341" y="3068960"/>
            <a:ext cx="2699350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Координатор от врачебного сообщества?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8245" y="5733256"/>
            <a:ext cx="2024677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более 1000 клинических рекомендаций</a:t>
            </a:r>
            <a:endParaRPr lang="ru-RU" sz="140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24744"/>
            <a:ext cx="7597508" cy="856645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Решение о создании Научного Совета принято </a:t>
            </a:r>
            <a:r>
              <a:rPr lang="en-US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ru-RU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съездом НМП </a:t>
            </a:r>
          </a:p>
          <a:p>
            <a:pPr lvl="0"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12-13 апреля 2016 г. (г. Смоленск).</a:t>
            </a:r>
            <a:endParaRPr lang="ru-RU" sz="1600" b="1" i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92696"/>
            <a:ext cx="1969672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Научный Совет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6932" t="6007" b="14260"/>
          <a:stretch/>
        </p:blipFill>
        <p:spPr bwMode="auto">
          <a:xfrm>
            <a:off x="353056" y="2149878"/>
            <a:ext cx="4076068" cy="293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://smolnarod.ru/wp-content/ng_gallery/medicinskaya-palata/IMG_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389120" cy="2923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5572140"/>
            <a:ext cx="8749636" cy="484748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http://www.nacmedpalata.ru/?action=show&amp;id=22471</a:t>
            </a:r>
            <a:endParaRPr lang="ru-RU" b="1" i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48680"/>
            <a:ext cx="3805173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Статус и цели Научного Совета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7885540" cy="2562240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indent="541338" algn="just">
              <a:lnSpc>
                <a:spcPct val="150000"/>
              </a:lnSpc>
            </a:pPr>
            <a:r>
              <a:rPr lang="ru-RU" i="0" dirty="0" smtClean="0">
                <a:solidFill>
                  <a:srgbClr val="663399"/>
                </a:solidFill>
                <a:latin typeface="Arial" pitchFamily="34" charset="0"/>
                <a:cs typeface="Arial" pitchFamily="34" charset="0"/>
              </a:rPr>
              <a:t>Научный совет создан в целях организации и координации деятельности медицинских профессиональных некоммерческих организаций – членов Палаты: </a:t>
            </a:r>
          </a:p>
          <a:p>
            <a:pPr lvl="0" algn="l">
              <a:lnSpc>
                <a:spcPct val="150000"/>
              </a:lnSpc>
              <a:buClr>
                <a:srgbClr val="CC0099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разработке клинических рекомендаций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6213" lvl="0" indent="-176213" algn="l">
              <a:lnSpc>
                <a:spcPct val="150000"/>
              </a:lnSpc>
              <a:buClr>
                <a:srgbClr val="CC0099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663399"/>
                </a:solidFill>
                <a:latin typeface="Arial" pitchFamily="34" charset="0"/>
                <a:cs typeface="Arial" pitchFamily="34" charset="0"/>
              </a:rPr>
              <a:t>по разработке предложений в области научной и инновационной деятельности в сфере здравоохранения.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908720"/>
            <a:ext cx="7381484" cy="2977739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lvl="1" indent="541338" algn="just">
              <a:lnSpc>
                <a:spcPct val="150000"/>
              </a:lnSpc>
            </a:pPr>
            <a:r>
              <a:rPr lang="ru-RU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Научный совет является постоянно действующим методическим и координационным органом Союза медицинского сообщества «Национальная Медицинская Палата». Состав Научного совета утверждается Советом НМП из числа руководителей медицинских профессиональных некоммерческих организаций – членов Палаты</a:t>
            </a:r>
            <a:r>
              <a:rPr lang="ru-RU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541338" algn="just">
              <a:lnSpc>
                <a:spcPct val="150000"/>
              </a:lnSpc>
            </a:pPr>
            <a:endParaRPr lang="ru-RU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548680"/>
            <a:ext cx="333937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ts val="600"/>
              </a:spcBef>
              <a:buClrTx/>
              <a:defRPr i="0">
                <a:solidFill>
                  <a:srgbClr val="0000FF"/>
                </a:solidFill>
                <a:cs typeface="MS Minngs" charset="0"/>
              </a:defRPr>
            </a:lvl1pPr>
          </a:lstStyle>
          <a:p>
            <a:r>
              <a:rPr lang="ru-RU" dirty="0"/>
              <a:t>Комитеты Научного Совета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97152"/>
            <a:ext cx="7813532" cy="15713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2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Методологический комитет 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формируется в целях обеспечения единства методологии клинических рекомендаций, путем ее стандартизации на основании формализованных требований к процедуре разработки и структуре клинических рекомендаций, а также контроля их соблюдения.</a:t>
            </a:r>
            <a:endParaRPr lang="ru-RU" sz="1600" i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9389"/>
            <a:ext cx="374441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Роль Научного Совета в разработке клинических рекомендаций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протоколов лечения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052736"/>
            <a:ext cx="8461604" cy="1273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20"/>
              </a:lnSpc>
              <a:spcBef>
                <a:spcPts val="600"/>
              </a:spcBef>
            </a:pP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Междисциплинарный комитет 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создается в целях обеспечения гармонизации клинических рекомендаций, путем перекрестного контроля клинических рекомендаций на предмет противоречий между клиническими рекомендациями по смежным специальностям и профилям.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2492896"/>
            <a:ext cx="7813532" cy="21664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2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Формулярный комитет </a:t>
            </a:r>
            <a:r>
              <a:rPr lang="ru-RU" sz="1600" i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формируется в целях обеспечения качества, эффективности и безопасности лекарственного блока клинических рекомендаций, путем его стандартизации на основании формализованных требований к включению лекарственного препарата в клинические рекомендации, а также контроля соответствия инструкциям по медицинскому применению, стандартам и схемам рациональной лекарственной терапии.</a:t>
            </a:r>
            <a:endParaRPr lang="ru-RU" sz="1600" i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22475</TotalTime>
  <Words>930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научный центр трансплантологии и искусственных органов им. В.И.Шумакова</dc:title>
  <dc:creator>ЯН</dc:creator>
  <cp:lastModifiedBy>Presentation</cp:lastModifiedBy>
  <cp:revision>1316</cp:revision>
  <dcterms:created xsi:type="dcterms:W3CDTF">2009-09-23T05:59:06Z</dcterms:created>
  <dcterms:modified xsi:type="dcterms:W3CDTF">2016-09-27T14:15:53Z</dcterms:modified>
</cp:coreProperties>
</file>