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5" r:id="rId1"/>
  </p:sldMasterIdLst>
  <p:notesMasterIdLst>
    <p:notesMasterId r:id="rId15"/>
  </p:notesMasterIdLst>
  <p:handoutMasterIdLst>
    <p:handoutMasterId r:id="rId16"/>
  </p:handoutMasterIdLst>
  <p:sldIdLst>
    <p:sldId id="297" r:id="rId2"/>
    <p:sldId id="440" r:id="rId3"/>
    <p:sldId id="441" r:id="rId4"/>
    <p:sldId id="444" r:id="rId5"/>
    <p:sldId id="445" r:id="rId6"/>
    <p:sldId id="432" r:id="rId7"/>
    <p:sldId id="443" r:id="rId8"/>
    <p:sldId id="323" r:id="rId9"/>
    <p:sldId id="414" r:id="rId10"/>
    <p:sldId id="422" r:id="rId11"/>
    <p:sldId id="425" r:id="rId12"/>
    <p:sldId id="426" r:id="rId13"/>
    <p:sldId id="437" r:id="rId14"/>
  </p:sldIdLst>
  <p:sldSz cx="12192000" cy="6858000"/>
  <p:notesSz cx="6797675" cy="9928225"/>
  <p:defaultTextStyle>
    <a:defPPr>
      <a:defRPr lang="en-US"/>
    </a:defPPr>
    <a:lvl1pPr marL="0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0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1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9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2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21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81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39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x Fradski" initials="LF" lastIdx="1" clrIdx="0"/>
  <p:cmAuthor id="2" name="Alexande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5022"/>
    <a:srgbClr val="323438"/>
    <a:srgbClr val="8E8E8E"/>
    <a:srgbClr val="385723"/>
    <a:srgbClr val="587E5B"/>
    <a:srgbClr val="70AD47"/>
    <a:srgbClr val="548235"/>
    <a:srgbClr val="C5E0B4"/>
    <a:srgbClr val="C00000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07" autoAdjust="0"/>
    <p:restoredTop sz="79338" autoAdjust="0"/>
  </p:normalViewPr>
  <p:slideViewPr>
    <p:cSldViewPr snapToGrid="0" snapToObjects="1" showGuides="1">
      <p:cViewPr>
        <p:scale>
          <a:sx n="67" d="100"/>
          <a:sy n="67" d="100"/>
        </p:scale>
        <p:origin x="520" y="60"/>
      </p:cViewPr>
      <p:guideLst>
        <p:guide orient="horz" pos="2069"/>
        <p:guide pos="3953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163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blukinaAA\Downloads\&#1089;&#1074;&#1086;&#1076;&#1085;&#1072;&#1103;%20&#1090;&#1072;&#1073;&#1083;&#1080;&#1094;&#1072;%20&#1089;&#1086;&#1086;&#1090;&#1074;&#1077;&#1090;&#1089;&#1090;&#1074;&#1080;&#1103;%204.0,%2018.03.19%20(3)&#1087;&#1088;&#1072;&#1074;&#1082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Сообщений о преступлении</c:v>
                </c:pt>
                <c:pt idx="1">
                  <c:v>Возбуждено уголовных дел</c:v>
                </c:pt>
                <c:pt idx="2">
                  <c:v>Число обвиняемых по направленым в суд делам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4947</c:v>
                </c:pt>
                <c:pt idx="1">
                  <c:v>878</c:v>
                </c:pt>
                <c:pt idx="2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A-459D-AB55-373C1E857CC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Сообщений о преступлении</c:v>
                </c:pt>
                <c:pt idx="1">
                  <c:v>Возбуждено уголовных дел</c:v>
                </c:pt>
                <c:pt idx="2">
                  <c:v>Число обвиняемых по направленым в суд делам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6050</c:v>
                </c:pt>
                <c:pt idx="1">
                  <c:v>1791</c:v>
                </c:pt>
                <c:pt idx="2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A-459D-AB55-373C1E857CC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Сообщений о преступлении</c:v>
                </c:pt>
                <c:pt idx="1">
                  <c:v>Возбуждено уголовных дел</c:v>
                </c:pt>
                <c:pt idx="2">
                  <c:v>Число обвиняемых по направленым в суд делам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6600</c:v>
                </c:pt>
                <c:pt idx="1">
                  <c:v>2200</c:v>
                </c:pt>
                <c:pt idx="2">
                  <c:v>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A-459D-AB55-373C1E857C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037416"/>
        <c:axId val="75112200"/>
      </c:barChart>
      <c:catAx>
        <c:axId val="87037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75112200"/>
        <c:crosses val="autoZero"/>
        <c:auto val="1"/>
        <c:lblAlgn val="ctr"/>
        <c:lblOffset val="100"/>
        <c:noMultiLvlLbl val="0"/>
      </c:catAx>
      <c:valAx>
        <c:axId val="751122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703741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741379729348273E-2"/>
          <c:y val="1.6016303840633992E-2"/>
          <c:w val="0.97625862027065169"/>
          <c:h val="0.9679673923187319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8696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E0-7448-A968-F8DBCDFD904A}"/>
              </c:ext>
            </c:extLst>
          </c:dPt>
          <c:dPt>
            <c:idx val="1"/>
            <c:invertIfNegative val="0"/>
            <c:bubble3D val="0"/>
            <c:spPr>
              <a:solidFill>
                <a:srgbClr val="F8696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E0-7448-A968-F8DBCDFD904A}"/>
              </c:ext>
            </c:extLst>
          </c:dPt>
          <c:dPt>
            <c:idx val="2"/>
            <c:invertIfNegative val="0"/>
            <c:bubble3D val="0"/>
            <c:spPr>
              <a:solidFill>
                <a:srgbClr val="F8696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3E0-7448-A968-F8DBCDFD904A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3E0-7448-A968-F8DBCDFD904A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3E0-7448-A968-F8DBCDFD904A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3E0-7448-A968-F8DBCDFD904A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3E0-7448-A968-F8DBCDFD904A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3E0-7448-A968-F8DBCDFD904A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3E0-7448-A968-F8DBCDFD904A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3E0-7448-A968-F8DBCDFD904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19%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E0-7448-A968-F8DBCDFD90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23,8%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E0-7448-A968-F8DBCDFD904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29%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E0-7448-A968-F8DBCDFD904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31,4%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E0-7448-A968-F8DBCDFD904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40,2%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E0-7448-A968-F8DBCDFD904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41,7%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E0-7448-A968-F8DBCDFD904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52,2%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3E0-7448-A968-F8DBCDFD904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55,8%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3E0-7448-A968-F8DBCDFD904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58,8%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3E0-7448-A968-F8DBCDFD904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76,3%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3E0-7448-A968-F8DBCDFD90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 50 МО'!$B$19:$B$28</c:f>
              <c:strCache>
                <c:ptCount val="10"/>
                <c:pt idx="0">
                  <c:v>Управление персоналом. Медицинские кадры </c:v>
                </c:pt>
                <c:pt idx="1">
                  <c:v>Эпидемиологическая безопасность</c:v>
                </c:pt>
                <c:pt idx="2">
                  <c:v>Идентификация пациентов</c:v>
                </c:pt>
                <c:pt idx="3">
                  <c:v>Хирургическая безопасность</c:v>
                </c:pt>
                <c:pt idx="4">
                  <c:v>Лекарственная безопасность</c:v>
                </c:pt>
                <c:pt idx="5">
                  <c:v>Экстренная и неотложная помощь</c:v>
                </c:pt>
                <c:pt idx="6">
                  <c:v>Безопасность среды и уход за пациентами</c:v>
                </c:pt>
                <c:pt idx="7">
                  <c:v>Преемственность медицинской помощи</c:v>
                </c:pt>
                <c:pt idx="8">
                  <c:v>Обращение медицинских изделий</c:v>
                </c:pt>
                <c:pt idx="9">
                  <c:v>Переливание донорской крови и ее компонентов</c:v>
                </c:pt>
              </c:strCache>
            </c:strRef>
          </c:cat>
          <c:val>
            <c:numRef>
              <c:f>'Свод 50 МО'!$C$19:$C$28</c:f>
              <c:numCache>
                <c:formatCode>0.0</c:formatCode>
                <c:ptCount val="10"/>
                <c:pt idx="0">
                  <c:v>18.997</c:v>
                </c:pt>
                <c:pt idx="1">
                  <c:v>23.75</c:v>
                </c:pt>
                <c:pt idx="2">
                  <c:v>29</c:v>
                </c:pt>
                <c:pt idx="3">
                  <c:v>31.426200000000005</c:v>
                </c:pt>
                <c:pt idx="4">
                  <c:v>40.217400000000005</c:v>
                </c:pt>
                <c:pt idx="5">
                  <c:v>41.666200000000011</c:v>
                </c:pt>
                <c:pt idx="6">
                  <c:v>52.2</c:v>
                </c:pt>
                <c:pt idx="7">
                  <c:v>55.8</c:v>
                </c:pt>
                <c:pt idx="8">
                  <c:v>58.75</c:v>
                </c:pt>
                <c:pt idx="9">
                  <c:v>76.291599999999974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3E0-7448-A968-F8DBCDFD90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75313840"/>
        <c:axId val="75313448"/>
      </c:barChart>
      <c:catAx>
        <c:axId val="75313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5313448"/>
        <c:crosses val="autoZero"/>
        <c:auto val="1"/>
        <c:lblAlgn val="ctr"/>
        <c:lblOffset val="100"/>
        <c:noMultiLvlLbl val="0"/>
      </c:catAx>
      <c:valAx>
        <c:axId val="75313448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7531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rgbClr val="C00000"/>
                </a:solidFill>
                <a:effectLst/>
              </a:rPr>
              <a:t>ЛЕТАЛЬНЫХ</a:t>
            </a:r>
            <a:r>
              <a:rPr lang="ru-RU" sz="1800" b="1" dirty="0">
                <a:solidFill>
                  <a:schemeClr val="tx1"/>
                </a:solidFill>
                <a:effectLst/>
              </a:rPr>
              <a:t> НЕЖЕЛАТЕЛЬНЫМ РЕАКЦИЙ НА ФОНЕ ПРИМЕНЕНИЯ ЛИДОКАИНА:</a:t>
            </a:r>
            <a:endParaRPr lang="ru-RU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сообщений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9М2019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</c:v>
                </c:pt>
                <c:pt idx="1">
                  <c:v>13</c:v>
                </c:pt>
                <c:pt idx="2">
                  <c:v>16</c:v>
                </c:pt>
                <c:pt idx="3">
                  <c:v>10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6E-4633-A41A-ED8487CAE1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1440800"/>
        <c:axId val="631441584"/>
      </c:barChart>
      <c:catAx>
        <c:axId val="63144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1441584"/>
        <c:crosses val="autoZero"/>
        <c:auto val="1"/>
        <c:lblAlgn val="ctr"/>
        <c:lblOffset val="100"/>
        <c:noMultiLvlLbl val="0"/>
      </c:catAx>
      <c:valAx>
        <c:axId val="63144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1440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D26D83-4CFE-45AE-8079-8B38561D053B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D6875FFB-96DA-40C7-9C30-E77C4813A8AC}">
      <dgm:prSet phldrT="[Текст]"/>
      <dgm:spPr/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Структура</a:t>
          </a:r>
        </a:p>
      </dgm:t>
    </dgm:pt>
    <dgm:pt modelId="{F923BB69-BD99-447E-884F-CE54A667053B}" type="parTrans" cxnId="{D198D180-7DC3-420B-B41E-A0BFF91C849F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B237061-9793-4855-91D0-BDA8F567E1D5}" type="sibTrans" cxnId="{D198D180-7DC3-420B-B41E-A0BFF91C849F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D15F1EA-1F42-4BA9-82F1-F9D370A016B7}">
      <dgm:prSet phldrT="[Текст]"/>
      <dgm:spPr/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Процесс</a:t>
          </a:r>
        </a:p>
      </dgm:t>
    </dgm:pt>
    <dgm:pt modelId="{82F9399F-C95F-4EB2-A25C-642C72E8752F}" type="parTrans" cxnId="{DD72BED4-5ED1-426A-80B1-9E950F9ABAFA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E58CA97-7396-44CE-BFA9-22563EDBA248}" type="sibTrans" cxnId="{DD72BED4-5ED1-426A-80B1-9E950F9ABAFA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1EA1594-D8C7-48A5-833A-D7611BA67D03}">
      <dgm:prSet phldrT="[Текст]"/>
      <dgm:spPr/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Результат</a:t>
          </a:r>
        </a:p>
      </dgm:t>
    </dgm:pt>
    <dgm:pt modelId="{1EDF8A88-D14B-4A92-AB5E-A473BA498CC2}" type="parTrans" cxnId="{A49BFD19-04C3-4186-84F8-A0093F1F1D8B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600D17D-0C45-494A-8A4C-E90A6BB0094A}" type="sibTrans" cxnId="{A49BFD19-04C3-4186-84F8-A0093F1F1D8B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627649D-40EF-4BC9-BAB7-A533425CD6B8}" type="pres">
      <dgm:prSet presAssocID="{B4D26D83-4CFE-45AE-8079-8B38561D053B}" presName="CompostProcess" presStyleCnt="0">
        <dgm:presLayoutVars>
          <dgm:dir/>
          <dgm:resizeHandles val="exact"/>
        </dgm:presLayoutVars>
      </dgm:prSet>
      <dgm:spPr/>
    </dgm:pt>
    <dgm:pt modelId="{4FF267B0-1393-422B-B39C-4F516DD0F89D}" type="pres">
      <dgm:prSet presAssocID="{B4D26D83-4CFE-45AE-8079-8B38561D053B}" presName="arrow" presStyleLbl="bgShp" presStyleIdx="0" presStyleCnt="1"/>
      <dgm:spPr>
        <a:solidFill>
          <a:schemeClr val="accent2"/>
        </a:solidFill>
      </dgm:spPr>
    </dgm:pt>
    <dgm:pt modelId="{39431FA3-16FE-499F-9377-868652F4F6DF}" type="pres">
      <dgm:prSet presAssocID="{B4D26D83-4CFE-45AE-8079-8B38561D053B}" presName="linearProcess" presStyleCnt="0"/>
      <dgm:spPr/>
    </dgm:pt>
    <dgm:pt modelId="{01CD3FD4-4B39-4FEF-87B7-962F5E058D85}" type="pres">
      <dgm:prSet presAssocID="{D6875FFB-96DA-40C7-9C30-E77C4813A8AC}" presName="textNode" presStyleLbl="node1" presStyleIdx="0" presStyleCnt="3">
        <dgm:presLayoutVars>
          <dgm:bulletEnabled val="1"/>
        </dgm:presLayoutVars>
      </dgm:prSet>
      <dgm:spPr/>
    </dgm:pt>
    <dgm:pt modelId="{1D0DDFDB-2C10-4F30-9783-1CA8DD1BB2F7}" type="pres">
      <dgm:prSet presAssocID="{FB237061-9793-4855-91D0-BDA8F567E1D5}" presName="sibTrans" presStyleCnt="0"/>
      <dgm:spPr/>
    </dgm:pt>
    <dgm:pt modelId="{CBC69078-AC4D-4FF0-BEEA-F639A3C42339}" type="pres">
      <dgm:prSet presAssocID="{BD15F1EA-1F42-4BA9-82F1-F9D370A016B7}" presName="textNode" presStyleLbl="node1" presStyleIdx="1" presStyleCnt="3">
        <dgm:presLayoutVars>
          <dgm:bulletEnabled val="1"/>
        </dgm:presLayoutVars>
      </dgm:prSet>
      <dgm:spPr/>
    </dgm:pt>
    <dgm:pt modelId="{C0402C0E-3638-4FE7-AC12-E39F64010436}" type="pres">
      <dgm:prSet presAssocID="{9E58CA97-7396-44CE-BFA9-22563EDBA248}" presName="sibTrans" presStyleCnt="0"/>
      <dgm:spPr/>
    </dgm:pt>
    <dgm:pt modelId="{8D19D630-FCED-4979-8DA1-A783A6CFB016}" type="pres">
      <dgm:prSet presAssocID="{51EA1594-D8C7-48A5-833A-D7611BA67D03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49BFD19-04C3-4186-84F8-A0093F1F1D8B}" srcId="{B4D26D83-4CFE-45AE-8079-8B38561D053B}" destId="{51EA1594-D8C7-48A5-833A-D7611BA67D03}" srcOrd="2" destOrd="0" parTransId="{1EDF8A88-D14B-4A92-AB5E-A473BA498CC2}" sibTransId="{5600D17D-0C45-494A-8A4C-E90A6BB0094A}"/>
    <dgm:cxn modelId="{27B03E1A-1455-45CE-B4E6-1DCEB18CE670}" type="presOf" srcId="{51EA1594-D8C7-48A5-833A-D7611BA67D03}" destId="{8D19D630-FCED-4979-8DA1-A783A6CFB016}" srcOrd="0" destOrd="0" presId="urn:microsoft.com/office/officeart/2005/8/layout/hProcess9"/>
    <dgm:cxn modelId="{7FB06442-26BB-49BD-9799-C868A77CE0BC}" type="presOf" srcId="{BD15F1EA-1F42-4BA9-82F1-F9D370A016B7}" destId="{CBC69078-AC4D-4FF0-BEEA-F639A3C42339}" srcOrd="0" destOrd="0" presId="urn:microsoft.com/office/officeart/2005/8/layout/hProcess9"/>
    <dgm:cxn modelId="{1758B178-4ADC-47F0-87DB-51F1A1B7C7FD}" type="presOf" srcId="{B4D26D83-4CFE-45AE-8079-8B38561D053B}" destId="{9627649D-40EF-4BC9-BAB7-A533425CD6B8}" srcOrd="0" destOrd="0" presId="urn:microsoft.com/office/officeart/2005/8/layout/hProcess9"/>
    <dgm:cxn modelId="{D198D180-7DC3-420B-B41E-A0BFF91C849F}" srcId="{B4D26D83-4CFE-45AE-8079-8B38561D053B}" destId="{D6875FFB-96DA-40C7-9C30-E77C4813A8AC}" srcOrd="0" destOrd="0" parTransId="{F923BB69-BD99-447E-884F-CE54A667053B}" sibTransId="{FB237061-9793-4855-91D0-BDA8F567E1D5}"/>
    <dgm:cxn modelId="{6DC601CB-4D66-4CE7-AF55-D553D7A8FCF3}" type="presOf" srcId="{D6875FFB-96DA-40C7-9C30-E77C4813A8AC}" destId="{01CD3FD4-4B39-4FEF-87B7-962F5E058D85}" srcOrd="0" destOrd="0" presId="urn:microsoft.com/office/officeart/2005/8/layout/hProcess9"/>
    <dgm:cxn modelId="{DD72BED4-5ED1-426A-80B1-9E950F9ABAFA}" srcId="{B4D26D83-4CFE-45AE-8079-8B38561D053B}" destId="{BD15F1EA-1F42-4BA9-82F1-F9D370A016B7}" srcOrd="1" destOrd="0" parTransId="{82F9399F-C95F-4EB2-A25C-642C72E8752F}" sibTransId="{9E58CA97-7396-44CE-BFA9-22563EDBA248}"/>
    <dgm:cxn modelId="{720E7313-499C-4441-A642-307F5FA19282}" type="presParOf" srcId="{9627649D-40EF-4BC9-BAB7-A533425CD6B8}" destId="{4FF267B0-1393-422B-B39C-4F516DD0F89D}" srcOrd="0" destOrd="0" presId="urn:microsoft.com/office/officeart/2005/8/layout/hProcess9"/>
    <dgm:cxn modelId="{26141F5A-A000-4930-AD1B-1A87329504EF}" type="presParOf" srcId="{9627649D-40EF-4BC9-BAB7-A533425CD6B8}" destId="{39431FA3-16FE-499F-9377-868652F4F6DF}" srcOrd="1" destOrd="0" presId="urn:microsoft.com/office/officeart/2005/8/layout/hProcess9"/>
    <dgm:cxn modelId="{2325CB16-7549-47AE-8AB0-D1B1986F8118}" type="presParOf" srcId="{39431FA3-16FE-499F-9377-868652F4F6DF}" destId="{01CD3FD4-4B39-4FEF-87B7-962F5E058D85}" srcOrd="0" destOrd="0" presId="urn:microsoft.com/office/officeart/2005/8/layout/hProcess9"/>
    <dgm:cxn modelId="{08B984F3-2D61-4053-B42D-E8C6EAF0AA36}" type="presParOf" srcId="{39431FA3-16FE-499F-9377-868652F4F6DF}" destId="{1D0DDFDB-2C10-4F30-9783-1CA8DD1BB2F7}" srcOrd="1" destOrd="0" presId="urn:microsoft.com/office/officeart/2005/8/layout/hProcess9"/>
    <dgm:cxn modelId="{9C3EAD58-D75E-4B83-A789-2BEDB7E25685}" type="presParOf" srcId="{39431FA3-16FE-499F-9377-868652F4F6DF}" destId="{CBC69078-AC4D-4FF0-BEEA-F639A3C42339}" srcOrd="2" destOrd="0" presId="urn:microsoft.com/office/officeart/2005/8/layout/hProcess9"/>
    <dgm:cxn modelId="{C2166B99-D31D-4B64-A66D-D0167C407D4C}" type="presParOf" srcId="{39431FA3-16FE-499F-9377-868652F4F6DF}" destId="{C0402C0E-3638-4FE7-AC12-E39F64010436}" srcOrd="3" destOrd="0" presId="urn:microsoft.com/office/officeart/2005/8/layout/hProcess9"/>
    <dgm:cxn modelId="{B783D929-3D34-4C6A-9CB8-325191542237}" type="presParOf" srcId="{39431FA3-16FE-499F-9377-868652F4F6DF}" destId="{8D19D630-FCED-4979-8DA1-A783A6CFB01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498D7F-9653-4D1F-AB2D-F6B935D5E0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732D7D9-E361-44A9-BDA5-3090FCF090F2}">
      <dgm:prSet phldrT="[Текст]"/>
      <dgm:spPr/>
      <dgm:t>
        <a:bodyPr/>
        <a:lstStyle/>
        <a:p>
          <a:r>
            <a:rPr lang="ru-RU" b="1" spc="-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Стандартизация</a:t>
          </a:r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3758CB7-A6C8-4FAD-B88C-4D38DB7A4282}" type="parTrans" cxnId="{D2E070C3-C778-46B6-BC0A-EF1E9461BDF8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FA67AA-B63D-4942-B757-9949588AB2A1}" type="sibTrans" cxnId="{D2E070C3-C778-46B6-BC0A-EF1E9461BDF8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8B20E7-1DA2-413C-B35A-D9ECE6B1C2D3}">
      <dgm:prSet phldrT="[Текст]"/>
      <dgm:spPr/>
      <dgm:t>
        <a:bodyPr/>
        <a:lstStyle/>
        <a:p>
          <a:r>
            <a:rPr lang="ru-RU" alt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расположения</a:t>
          </a:r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82C2FF4-3D50-431A-A52A-21A1FE0E95AE}" type="parTrans" cxnId="{BBA41446-B89C-4033-9696-1A0D75F2217F}">
      <dgm:prSet/>
      <dgm:spPr/>
      <dgm:t>
        <a:bodyPr/>
        <a:lstStyle/>
        <a:p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683E3E5-1193-4C15-A13D-595705C3D07E}" type="sibTrans" cxnId="{BBA41446-B89C-4033-9696-1A0D75F2217F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412D7A-808F-4943-BB45-C0619DB535D5}">
      <dgm:prSet/>
      <dgm:spPr/>
      <dgm:t>
        <a:bodyPr/>
        <a:lstStyle/>
        <a:p>
          <a:pPr algn="ctr"/>
          <a:r>
            <a:rPr lang="ru-RU" alt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помещений</a:t>
          </a:r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28EFBAD-220C-439E-A413-42B49747EBFF}" type="parTrans" cxnId="{89472169-EA8C-42B7-92BE-0AE0C4FE79CF}">
      <dgm:prSet/>
      <dgm:spPr/>
      <dgm:t>
        <a:bodyPr/>
        <a:lstStyle/>
        <a:p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DE6C2AA-1DF6-41F8-BB15-D2E2F89F950E}" type="sibTrans" cxnId="{89472169-EA8C-42B7-92BE-0AE0C4FE79CF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3F3CD94-0AD2-4069-A372-D14A2B7BF8F6}">
      <dgm:prSet/>
      <dgm:spPr/>
      <dgm:t>
        <a:bodyPr/>
        <a:lstStyle/>
        <a:p>
          <a:pPr algn="ctr"/>
          <a:r>
            <a:rPr lang="ru-RU" alt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оснащения</a:t>
          </a:r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C535DC3-6D51-4E23-BB82-6CFFE8334D3E}" type="parTrans" cxnId="{53AAB110-F10C-4070-BF90-ED513F7C216A}">
      <dgm:prSet/>
      <dgm:spPr/>
      <dgm:t>
        <a:bodyPr/>
        <a:lstStyle/>
        <a:p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3C4B1A3-6B7F-4BBF-9876-48DC53B14CAC}" type="sibTrans" cxnId="{53AAB110-F10C-4070-BF90-ED513F7C216A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C6977D1-2443-4FE7-AF98-5B3F27393314}" type="pres">
      <dgm:prSet presAssocID="{16498D7F-9653-4D1F-AB2D-F6B935D5E0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BC18077-A075-4F80-92BB-BE919C535341}" type="pres">
      <dgm:prSet presAssocID="{B732D7D9-E361-44A9-BDA5-3090FCF090F2}" presName="root1" presStyleCnt="0"/>
      <dgm:spPr/>
    </dgm:pt>
    <dgm:pt modelId="{284B6552-09AC-4E8A-BF1A-E5A7747705A7}" type="pres">
      <dgm:prSet presAssocID="{B732D7D9-E361-44A9-BDA5-3090FCF090F2}" presName="LevelOneTextNode" presStyleLbl="node0" presStyleIdx="0" presStyleCnt="1">
        <dgm:presLayoutVars>
          <dgm:chPref val="3"/>
        </dgm:presLayoutVars>
      </dgm:prSet>
      <dgm:spPr/>
    </dgm:pt>
    <dgm:pt modelId="{4D949EA0-D968-4098-92A8-18178E2057EC}" type="pres">
      <dgm:prSet presAssocID="{B732D7D9-E361-44A9-BDA5-3090FCF090F2}" presName="level2hierChild" presStyleCnt="0"/>
      <dgm:spPr/>
    </dgm:pt>
    <dgm:pt modelId="{6E93BEDE-48FD-4808-B62E-FD779958A46D}" type="pres">
      <dgm:prSet presAssocID="{3C535DC3-6D51-4E23-BB82-6CFFE8334D3E}" presName="conn2-1" presStyleLbl="parChTrans1D2" presStyleIdx="0" presStyleCnt="3"/>
      <dgm:spPr/>
    </dgm:pt>
    <dgm:pt modelId="{6D8008C6-48C0-4E59-B383-35D0224FC21F}" type="pres">
      <dgm:prSet presAssocID="{3C535DC3-6D51-4E23-BB82-6CFFE8334D3E}" presName="connTx" presStyleLbl="parChTrans1D2" presStyleIdx="0" presStyleCnt="3"/>
      <dgm:spPr/>
    </dgm:pt>
    <dgm:pt modelId="{DFF02C5E-C52D-417D-98C3-CF9F7D154AC2}" type="pres">
      <dgm:prSet presAssocID="{F3F3CD94-0AD2-4069-A372-D14A2B7BF8F6}" presName="root2" presStyleCnt="0"/>
      <dgm:spPr/>
    </dgm:pt>
    <dgm:pt modelId="{59832CF0-B12F-4E58-9211-A2B37BB2A07F}" type="pres">
      <dgm:prSet presAssocID="{F3F3CD94-0AD2-4069-A372-D14A2B7BF8F6}" presName="LevelTwoTextNode" presStyleLbl="node2" presStyleIdx="0" presStyleCnt="3" custLinFactNeighborX="-1376" custLinFactNeighborY="85971">
        <dgm:presLayoutVars>
          <dgm:chPref val="3"/>
        </dgm:presLayoutVars>
      </dgm:prSet>
      <dgm:spPr/>
    </dgm:pt>
    <dgm:pt modelId="{8E95118C-18D8-42CA-AE96-7C4FC7AE7EF1}" type="pres">
      <dgm:prSet presAssocID="{F3F3CD94-0AD2-4069-A372-D14A2B7BF8F6}" presName="level3hierChild" presStyleCnt="0"/>
      <dgm:spPr/>
    </dgm:pt>
    <dgm:pt modelId="{4E2BB368-974B-48C8-B722-3E3A530967C2}" type="pres">
      <dgm:prSet presAssocID="{082C2FF4-3D50-431A-A52A-21A1FE0E95AE}" presName="conn2-1" presStyleLbl="parChTrans1D2" presStyleIdx="1" presStyleCnt="3"/>
      <dgm:spPr/>
    </dgm:pt>
    <dgm:pt modelId="{E4B36FF9-45DC-454C-8059-DDB57C5499B7}" type="pres">
      <dgm:prSet presAssocID="{082C2FF4-3D50-431A-A52A-21A1FE0E95AE}" presName="connTx" presStyleLbl="parChTrans1D2" presStyleIdx="1" presStyleCnt="3"/>
      <dgm:spPr/>
    </dgm:pt>
    <dgm:pt modelId="{5D0D9387-8140-4683-9505-65AE500880A3}" type="pres">
      <dgm:prSet presAssocID="{ED8B20E7-1DA2-413C-B35A-D9ECE6B1C2D3}" presName="root2" presStyleCnt="0"/>
      <dgm:spPr/>
    </dgm:pt>
    <dgm:pt modelId="{8CEB444D-35C8-4987-88AD-866FBAB38BF8}" type="pres">
      <dgm:prSet presAssocID="{ED8B20E7-1DA2-413C-B35A-D9ECE6B1C2D3}" presName="LevelTwoTextNode" presStyleLbl="node2" presStyleIdx="1" presStyleCnt="3" custLinFactY="-100000" custLinFactNeighborX="-1465" custLinFactNeighborY="-109695">
        <dgm:presLayoutVars>
          <dgm:chPref val="3"/>
        </dgm:presLayoutVars>
      </dgm:prSet>
      <dgm:spPr/>
    </dgm:pt>
    <dgm:pt modelId="{82349B14-5CAC-4405-BC03-6DFB1FD28A79}" type="pres">
      <dgm:prSet presAssocID="{ED8B20E7-1DA2-413C-B35A-D9ECE6B1C2D3}" presName="level3hierChild" presStyleCnt="0"/>
      <dgm:spPr/>
    </dgm:pt>
    <dgm:pt modelId="{0AC74487-130F-4026-8EDD-1EAE48936396}" type="pres">
      <dgm:prSet presAssocID="{428EFBAD-220C-439E-A413-42B49747EBFF}" presName="conn2-1" presStyleLbl="parChTrans1D2" presStyleIdx="2" presStyleCnt="3"/>
      <dgm:spPr/>
    </dgm:pt>
    <dgm:pt modelId="{121A41ED-04AC-4CDC-8002-0A5C8B38BA1A}" type="pres">
      <dgm:prSet presAssocID="{428EFBAD-220C-439E-A413-42B49747EBFF}" presName="connTx" presStyleLbl="parChTrans1D2" presStyleIdx="2" presStyleCnt="3"/>
      <dgm:spPr/>
    </dgm:pt>
    <dgm:pt modelId="{725355AF-10F9-46DF-8BEB-9049F629542F}" type="pres">
      <dgm:prSet presAssocID="{C2412D7A-808F-4943-BB45-C0619DB535D5}" presName="root2" presStyleCnt="0"/>
      <dgm:spPr/>
    </dgm:pt>
    <dgm:pt modelId="{EE62BCAD-FED0-4500-8EB2-0DEC789D6606}" type="pres">
      <dgm:prSet presAssocID="{C2412D7A-808F-4943-BB45-C0619DB535D5}" presName="LevelTwoTextNode" presStyleLbl="node2" presStyleIdx="2" presStyleCnt="3" custLinFactNeighborX="-1743" custLinFactNeighborY="37263">
        <dgm:presLayoutVars>
          <dgm:chPref val="3"/>
        </dgm:presLayoutVars>
      </dgm:prSet>
      <dgm:spPr/>
    </dgm:pt>
    <dgm:pt modelId="{ADD3608F-9620-4337-B797-76C28DA3B782}" type="pres">
      <dgm:prSet presAssocID="{C2412D7A-808F-4943-BB45-C0619DB535D5}" presName="level3hierChild" presStyleCnt="0"/>
      <dgm:spPr/>
    </dgm:pt>
  </dgm:ptLst>
  <dgm:cxnLst>
    <dgm:cxn modelId="{C1728300-F1EA-42CF-B83B-04EA2952592F}" type="presOf" srcId="{428EFBAD-220C-439E-A413-42B49747EBFF}" destId="{0AC74487-130F-4026-8EDD-1EAE48936396}" srcOrd="0" destOrd="0" presId="urn:microsoft.com/office/officeart/2008/layout/HorizontalMultiLevelHierarchy"/>
    <dgm:cxn modelId="{53AAB110-F10C-4070-BF90-ED513F7C216A}" srcId="{B732D7D9-E361-44A9-BDA5-3090FCF090F2}" destId="{F3F3CD94-0AD2-4069-A372-D14A2B7BF8F6}" srcOrd="0" destOrd="0" parTransId="{3C535DC3-6D51-4E23-BB82-6CFFE8334D3E}" sibTransId="{C3C4B1A3-6B7F-4BBF-9876-48DC53B14CAC}"/>
    <dgm:cxn modelId="{AB60DF2C-B1EA-4A33-81B8-2CFF62C9A1D7}" type="presOf" srcId="{ED8B20E7-1DA2-413C-B35A-D9ECE6B1C2D3}" destId="{8CEB444D-35C8-4987-88AD-866FBAB38BF8}" srcOrd="0" destOrd="0" presId="urn:microsoft.com/office/officeart/2008/layout/HorizontalMultiLevelHierarchy"/>
    <dgm:cxn modelId="{B40B0037-4898-4F77-95CB-5B4AE539F33D}" type="presOf" srcId="{B732D7D9-E361-44A9-BDA5-3090FCF090F2}" destId="{284B6552-09AC-4E8A-BF1A-E5A7747705A7}" srcOrd="0" destOrd="0" presId="urn:microsoft.com/office/officeart/2008/layout/HorizontalMultiLevelHierarchy"/>
    <dgm:cxn modelId="{9C23D85D-9E97-429E-A2BE-664755621B0C}" type="presOf" srcId="{16498D7F-9653-4D1F-AB2D-F6B935D5E04E}" destId="{7C6977D1-2443-4FE7-AF98-5B3F27393314}" srcOrd="0" destOrd="0" presId="urn:microsoft.com/office/officeart/2008/layout/HorizontalMultiLevelHierarchy"/>
    <dgm:cxn modelId="{BBA41446-B89C-4033-9696-1A0D75F2217F}" srcId="{B732D7D9-E361-44A9-BDA5-3090FCF090F2}" destId="{ED8B20E7-1DA2-413C-B35A-D9ECE6B1C2D3}" srcOrd="1" destOrd="0" parTransId="{082C2FF4-3D50-431A-A52A-21A1FE0E95AE}" sibTransId="{9683E3E5-1193-4C15-A13D-595705C3D07E}"/>
    <dgm:cxn modelId="{89472169-EA8C-42B7-92BE-0AE0C4FE79CF}" srcId="{B732D7D9-E361-44A9-BDA5-3090FCF090F2}" destId="{C2412D7A-808F-4943-BB45-C0619DB535D5}" srcOrd="2" destOrd="0" parTransId="{428EFBAD-220C-439E-A413-42B49747EBFF}" sibTransId="{CDE6C2AA-1DF6-41F8-BB15-D2E2F89F950E}"/>
    <dgm:cxn modelId="{A2A38571-5478-48DA-902E-5808C8BE3CEF}" type="presOf" srcId="{082C2FF4-3D50-431A-A52A-21A1FE0E95AE}" destId="{4E2BB368-974B-48C8-B722-3E3A530967C2}" srcOrd="0" destOrd="0" presId="urn:microsoft.com/office/officeart/2008/layout/HorizontalMultiLevelHierarchy"/>
    <dgm:cxn modelId="{2DA5D377-D00C-46B8-9937-785F9AC65949}" type="presOf" srcId="{082C2FF4-3D50-431A-A52A-21A1FE0E95AE}" destId="{E4B36FF9-45DC-454C-8059-DDB57C5499B7}" srcOrd="1" destOrd="0" presId="urn:microsoft.com/office/officeart/2008/layout/HorizontalMultiLevelHierarchy"/>
    <dgm:cxn modelId="{1E41B2B5-2D49-4FEE-98E5-B6ADB090DE7F}" type="presOf" srcId="{3C535DC3-6D51-4E23-BB82-6CFFE8334D3E}" destId="{6E93BEDE-48FD-4808-B62E-FD779958A46D}" srcOrd="0" destOrd="0" presId="urn:microsoft.com/office/officeart/2008/layout/HorizontalMultiLevelHierarchy"/>
    <dgm:cxn modelId="{D2E070C3-C778-46B6-BC0A-EF1E9461BDF8}" srcId="{16498D7F-9653-4D1F-AB2D-F6B935D5E04E}" destId="{B732D7D9-E361-44A9-BDA5-3090FCF090F2}" srcOrd="0" destOrd="0" parTransId="{A3758CB7-A6C8-4FAD-B88C-4D38DB7A4282}" sibTransId="{24FA67AA-B63D-4942-B757-9949588AB2A1}"/>
    <dgm:cxn modelId="{5211B7C5-3822-4EF5-8111-DCF301701480}" type="presOf" srcId="{F3F3CD94-0AD2-4069-A372-D14A2B7BF8F6}" destId="{59832CF0-B12F-4E58-9211-A2B37BB2A07F}" srcOrd="0" destOrd="0" presId="urn:microsoft.com/office/officeart/2008/layout/HorizontalMultiLevelHierarchy"/>
    <dgm:cxn modelId="{F3CAE9CA-1428-44D8-B280-2782D68958CB}" type="presOf" srcId="{3C535DC3-6D51-4E23-BB82-6CFFE8334D3E}" destId="{6D8008C6-48C0-4E59-B383-35D0224FC21F}" srcOrd="1" destOrd="0" presId="urn:microsoft.com/office/officeart/2008/layout/HorizontalMultiLevelHierarchy"/>
    <dgm:cxn modelId="{234413E0-121A-42D4-B7E3-0E270FF02835}" type="presOf" srcId="{C2412D7A-808F-4943-BB45-C0619DB535D5}" destId="{EE62BCAD-FED0-4500-8EB2-0DEC789D6606}" srcOrd="0" destOrd="0" presId="urn:microsoft.com/office/officeart/2008/layout/HorizontalMultiLevelHierarchy"/>
    <dgm:cxn modelId="{062814F9-7308-47FB-963A-0E5F68569304}" type="presOf" srcId="{428EFBAD-220C-439E-A413-42B49747EBFF}" destId="{121A41ED-04AC-4CDC-8002-0A5C8B38BA1A}" srcOrd="1" destOrd="0" presId="urn:microsoft.com/office/officeart/2008/layout/HorizontalMultiLevelHierarchy"/>
    <dgm:cxn modelId="{B24EF6A1-A9E1-49BB-A7B2-43EC4DEC1534}" type="presParOf" srcId="{7C6977D1-2443-4FE7-AF98-5B3F27393314}" destId="{4BC18077-A075-4F80-92BB-BE919C535341}" srcOrd="0" destOrd="0" presId="urn:microsoft.com/office/officeart/2008/layout/HorizontalMultiLevelHierarchy"/>
    <dgm:cxn modelId="{62AAB388-EE94-434E-A340-1B28DBD5DB4C}" type="presParOf" srcId="{4BC18077-A075-4F80-92BB-BE919C535341}" destId="{284B6552-09AC-4E8A-BF1A-E5A7747705A7}" srcOrd="0" destOrd="0" presId="urn:microsoft.com/office/officeart/2008/layout/HorizontalMultiLevelHierarchy"/>
    <dgm:cxn modelId="{80DCDD95-5ECC-45E1-8A0E-58CD2E3D2B77}" type="presParOf" srcId="{4BC18077-A075-4F80-92BB-BE919C535341}" destId="{4D949EA0-D968-4098-92A8-18178E2057EC}" srcOrd="1" destOrd="0" presId="urn:microsoft.com/office/officeart/2008/layout/HorizontalMultiLevelHierarchy"/>
    <dgm:cxn modelId="{839B23B4-4395-4670-8D76-E4632DE61E30}" type="presParOf" srcId="{4D949EA0-D968-4098-92A8-18178E2057EC}" destId="{6E93BEDE-48FD-4808-B62E-FD779958A46D}" srcOrd="0" destOrd="0" presId="urn:microsoft.com/office/officeart/2008/layout/HorizontalMultiLevelHierarchy"/>
    <dgm:cxn modelId="{36977C15-50E8-4DC4-90B4-602E576FA3A2}" type="presParOf" srcId="{6E93BEDE-48FD-4808-B62E-FD779958A46D}" destId="{6D8008C6-48C0-4E59-B383-35D0224FC21F}" srcOrd="0" destOrd="0" presId="urn:microsoft.com/office/officeart/2008/layout/HorizontalMultiLevelHierarchy"/>
    <dgm:cxn modelId="{F7B3F414-E10C-4C43-A744-43912C0E05B2}" type="presParOf" srcId="{4D949EA0-D968-4098-92A8-18178E2057EC}" destId="{DFF02C5E-C52D-417D-98C3-CF9F7D154AC2}" srcOrd="1" destOrd="0" presId="urn:microsoft.com/office/officeart/2008/layout/HorizontalMultiLevelHierarchy"/>
    <dgm:cxn modelId="{D27872CD-9726-4E1F-9408-421546B37FEB}" type="presParOf" srcId="{DFF02C5E-C52D-417D-98C3-CF9F7D154AC2}" destId="{59832CF0-B12F-4E58-9211-A2B37BB2A07F}" srcOrd="0" destOrd="0" presId="urn:microsoft.com/office/officeart/2008/layout/HorizontalMultiLevelHierarchy"/>
    <dgm:cxn modelId="{2D61F8CA-12F3-4B7C-93EA-8D2F91077717}" type="presParOf" srcId="{DFF02C5E-C52D-417D-98C3-CF9F7D154AC2}" destId="{8E95118C-18D8-42CA-AE96-7C4FC7AE7EF1}" srcOrd="1" destOrd="0" presId="urn:microsoft.com/office/officeart/2008/layout/HorizontalMultiLevelHierarchy"/>
    <dgm:cxn modelId="{CE23A50D-C388-4411-8392-E86ABED81615}" type="presParOf" srcId="{4D949EA0-D968-4098-92A8-18178E2057EC}" destId="{4E2BB368-974B-48C8-B722-3E3A530967C2}" srcOrd="2" destOrd="0" presId="urn:microsoft.com/office/officeart/2008/layout/HorizontalMultiLevelHierarchy"/>
    <dgm:cxn modelId="{29E3A331-A9A9-4CD1-8BDF-29C19C402705}" type="presParOf" srcId="{4E2BB368-974B-48C8-B722-3E3A530967C2}" destId="{E4B36FF9-45DC-454C-8059-DDB57C5499B7}" srcOrd="0" destOrd="0" presId="urn:microsoft.com/office/officeart/2008/layout/HorizontalMultiLevelHierarchy"/>
    <dgm:cxn modelId="{A9A06DC2-3118-4848-82B8-EC2F55D0CD44}" type="presParOf" srcId="{4D949EA0-D968-4098-92A8-18178E2057EC}" destId="{5D0D9387-8140-4683-9505-65AE500880A3}" srcOrd="3" destOrd="0" presId="urn:microsoft.com/office/officeart/2008/layout/HorizontalMultiLevelHierarchy"/>
    <dgm:cxn modelId="{97501961-FF1D-48E1-937F-BA9C0F01C17B}" type="presParOf" srcId="{5D0D9387-8140-4683-9505-65AE500880A3}" destId="{8CEB444D-35C8-4987-88AD-866FBAB38BF8}" srcOrd="0" destOrd="0" presId="urn:microsoft.com/office/officeart/2008/layout/HorizontalMultiLevelHierarchy"/>
    <dgm:cxn modelId="{725BBB01-00C9-4C64-A2D0-A723ADFEA102}" type="presParOf" srcId="{5D0D9387-8140-4683-9505-65AE500880A3}" destId="{82349B14-5CAC-4405-BC03-6DFB1FD28A79}" srcOrd="1" destOrd="0" presId="urn:microsoft.com/office/officeart/2008/layout/HorizontalMultiLevelHierarchy"/>
    <dgm:cxn modelId="{D3FC6D1F-0DB4-46E3-A951-BC3AE392A9B5}" type="presParOf" srcId="{4D949EA0-D968-4098-92A8-18178E2057EC}" destId="{0AC74487-130F-4026-8EDD-1EAE48936396}" srcOrd="4" destOrd="0" presId="urn:microsoft.com/office/officeart/2008/layout/HorizontalMultiLevelHierarchy"/>
    <dgm:cxn modelId="{BBE198CC-A7B4-42D2-90C3-B15CEDAF8071}" type="presParOf" srcId="{0AC74487-130F-4026-8EDD-1EAE48936396}" destId="{121A41ED-04AC-4CDC-8002-0A5C8B38BA1A}" srcOrd="0" destOrd="0" presId="urn:microsoft.com/office/officeart/2008/layout/HorizontalMultiLevelHierarchy"/>
    <dgm:cxn modelId="{543B551F-8B1E-4DDB-98E2-42C2691F88CF}" type="presParOf" srcId="{4D949EA0-D968-4098-92A8-18178E2057EC}" destId="{725355AF-10F9-46DF-8BEB-9049F629542F}" srcOrd="5" destOrd="0" presId="urn:microsoft.com/office/officeart/2008/layout/HorizontalMultiLevelHierarchy"/>
    <dgm:cxn modelId="{31D7153D-E197-496D-B17C-F29B47FE171E}" type="presParOf" srcId="{725355AF-10F9-46DF-8BEB-9049F629542F}" destId="{EE62BCAD-FED0-4500-8EB2-0DEC789D6606}" srcOrd="0" destOrd="0" presId="urn:microsoft.com/office/officeart/2008/layout/HorizontalMultiLevelHierarchy"/>
    <dgm:cxn modelId="{4753175B-DB5F-44DB-B05D-1716F4895E29}" type="presParOf" srcId="{725355AF-10F9-46DF-8BEB-9049F629542F}" destId="{ADD3608F-9620-4337-B797-76C28DA3B78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498D7F-9653-4D1F-AB2D-F6B935D5E0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B732D7D9-E361-44A9-BDA5-3090FCF090F2}">
      <dgm:prSet phldrT="[Текст]"/>
      <dgm:spPr/>
      <dgm:t>
        <a:bodyPr/>
        <a:lstStyle/>
        <a:p>
          <a:r>
            <a:rPr lang="ru-RU" b="1" spc="-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Стандартизация</a:t>
          </a:r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3758CB7-A6C8-4FAD-B88C-4D38DB7A4282}" type="parTrans" cxnId="{D2E070C3-C778-46B6-BC0A-EF1E9461BDF8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FA67AA-B63D-4942-B757-9949588AB2A1}" type="sibTrans" cxnId="{D2E070C3-C778-46B6-BC0A-EF1E9461BDF8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B033C6C-18D3-4857-B806-30006F2BD3B5}">
      <dgm:prSet phldrT="[Текст]" custT="1"/>
      <dgm:spPr/>
      <dgm:t>
        <a:bodyPr/>
        <a:lstStyle/>
        <a:p>
          <a:r>
            <a:rPr lang="ru-RU" alt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информатизации и коммуникации</a:t>
          </a:r>
          <a:endParaRPr lang="ru-RU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C3BD1AD-B8EC-49D6-92FB-8510394AB40D}" type="sibTrans" cxnId="{CD5FEBDA-BBD2-4FE1-A31F-85DE30879B72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E4C804D-0078-4D27-A11A-192F001183B2}" type="parTrans" cxnId="{CD5FEBDA-BBD2-4FE1-A31F-85DE30879B72}">
      <dgm:prSet/>
      <dgm:spPr/>
      <dgm:t>
        <a:bodyPr/>
        <a:lstStyle/>
        <a:p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D46CA09-1C1E-4B56-9265-FEF8A75E7A1B}">
      <dgm:prSet custT="1"/>
      <dgm:spPr/>
      <dgm:t>
        <a:bodyPr/>
        <a:lstStyle/>
        <a:p>
          <a:r>
            <a:rPr lang="ru-RU" alt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лекарственного обеспечения</a:t>
          </a:r>
          <a:endParaRPr lang="ru-RU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E9EA490-5EB3-432B-8565-FF30FDB4888B}" type="sibTrans" cxnId="{9537BC41-09DB-4921-9275-BDFD6A6E2326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1A11E1F-A21C-4920-88AA-6BEE6AFC5703}" type="parTrans" cxnId="{9537BC41-09DB-4921-9275-BDFD6A6E2326}">
      <dgm:prSet/>
      <dgm:spPr/>
      <dgm:t>
        <a:bodyPr/>
        <a:lstStyle/>
        <a:p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9D2167-6283-40B4-A1B7-9B3BEA6677AD}">
      <dgm:prSet phldrT="[Текст]" custT="1"/>
      <dgm:spPr/>
      <dgm:t>
        <a:bodyPr/>
        <a:lstStyle/>
        <a:p>
          <a:pPr algn="ctr"/>
          <a:r>
            <a:rPr lang="ru-RU" alt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оказания медицинской помощи</a:t>
          </a:r>
          <a:endParaRPr lang="ru-RU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F3A7B48-7976-472D-A3FC-56AF6574AB8E}" type="sibTrans" cxnId="{BBCCD2DD-0C06-4BB6-8F5F-FE70964DA558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DF57011-1997-46B8-89BF-EE9A207733CB}" type="parTrans" cxnId="{BBCCD2DD-0C06-4BB6-8F5F-FE70964DA558}">
      <dgm:prSet/>
      <dgm:spPr/>
      <dgm:t>
        <a:bodyPr/>
        <a:lstStyle/>
        <a:p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C6977D1-2443-4FE7-AF98-5B3F27393314}" type="pres">
      <dgm:prSet presAssocID="{16498D7F-9653-4D1F-AB2D-F6B935D5E0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BC18077-A075-4F80-92BB-BE919C535341}" type="pres">
      <dgm:prSet presAssocID="{B732D7D9-E361-44A9-BDA5-3090FCF090F2}" presName="root1" presStyleCnt="0"/>
      <dgm:spPr/>
    </dgm:pt>
    <dgm:pt modelId="{284B6552-09AC-4E8A-BF1A-E5A7747705A7}" type="pres">
      <dgm:prSet presAssocID="{B732D7D9-E361-44A9-BDA5-3090FCF090F2}" presName="LevelOneTextNode" presStyleLbl="node0" presStyleIdx="0" presStyleCnt="1">
        <dgm:presLayoutVars>
          <dgm:chPref val="3"/>
        </dgm:presLayoutVars>
      </dgm:prSet>
      <dgm:spPr/>
    </dgm:pt>
    <dgm:pt modelId="{4D949EA0-D968-4098-92A8-18178E2057EC}" type="pres">
      <dgm:prSet presAssocID="{B732D7D9-E361-44A9-BDA5-3090FCF090F2}" presName="level2hierChild" presStyleCnt="0"/>
      <dgm:spPr/>
    </dgm:pt>
    <dgm:pt modelId="{ABEE32B3-0BED-4A9E-A660-EE4ED2122BD6}" type="pres">
      <dgm:prSet presAssocID="{1DF57011-1997-46B8-89BF-EE9A207733CB}" presName="conn2-1" presStyleLbl="parChTrans1D2" presStyleIdx="0" presStyleCnt="3"/>
      <dgm:spPr/>
    </dgm:pt>
    <dgm:pt modelId="{0EB8D5AC-F9EB-4EDC-B421-AAB702ABC242}" type="pres">
      <dgm:prSet presAssocID="{1DF57011-1997-46B8-89BF-EE9A207733CB}" presName="connTx" presStyleLbl="parChTrans1D2" presStyleIdx="0" presStyleCnt="3"/>
      <dgm:spPr/>
    </dgm:pt>
    <dgm:pt modelId="{C04791FD-7C10-4CAD-91A3-609799611A22}" type="pres">
      <dgm:prSet presAssocID="{189D2167-6283-40B4-A1B7-9B3BEA6677AD}" presName="root2" presStyleCnt="0"/>
      <dgm:spPr/>
    </dgm:pt>
    <dgm:pt modelId="{097C92CA-F922-4097-AA79-AACEC2A5F224}" type="pres">
      <dgm:prSet presAssocID="{189D2167-6283-40B4-A1B7-9B3BEA6677AD}" presName="LevelTwoTextNode" presStyleLbl="node2" presStyleIdx="0" presStyleCnt="3" custScaleY="116079" custLinFactNeighborX="1070" custLinFactNeighborY="-70903">
        <dgm:presLayoutVars>
          <dgm:chPref val="3"/>
        </dgm:presLayoutVars>
      </dgm:prSet>
      <dgm:spPr/>
    </dgm:pt>
    <dgm:pt modelId="{8D17F0E8-3CFC-40E0-B774-D9A40DA73247}" type="pres">
      <dgm:prSet presAssocID="{189D2167-6283-40B4-A1B7-9B3BEA6677AD}" presName="level3hierChild" presStyleCnt="0"/>
      <dgm:spPr/>
    </dgm:pt>
    <dgm:pt modelId="{17C9099B-9C5C-455C-B89D-263014F3BA17}" type="pres">
      <dgm:prSet presAssocID="{41A11E1F-A21C-4920-88AA-6BEE6AFC5703}" presName="conn2-1" presStyleLbl="parChTrans1D2" presStyleIdx="1" presStyleCnt="3"/>
      <dgm:spPr/>
    </dgm:pt>
    <dgm:pt modelId="{98967B3A-5D7D-4822-9FA2-8CCB0C9C4F38}" type="pres">
      <dgm:prSet presAssocID="{41A11E1F-A21C-4920-88AA-6BEE6AFC5703}" presName="connTx" presStyleLbl="parChTrans1D2" presStyleIdx="1" presStyleCnt="3"/>
      <dgm:spPr/>
    </dgm:pt>
    <dgm:pt modelId="{2B7ED3D3-4232-4CAD-AFA8-53A72F1FC305}" type="pres">
      <dgm:prSet presAssocID="{CD46CA09-1C1E-4B56-9265-FEF8A75E7A1B}" presName="root2" presStyleCnt="0"/>
      <dgm:spPr/>
    </dgm:pt>
    <dgm:pt modelId="{530DAF48-27BB-4BAF-9061-C3796A0F7971}" type="pres">
      <dgm:prSet presAssocID="{CD46CA09-1C1E-4B56-9265-FEF8A75E7A1B}" presName="LevelTwoTextNode" presStyleLbl="node2" presStyleIdx="1" presStyleCnt="3" custLinFactNeighborX="523" custLinFactNeighborY="-27490">
        <dgm:presLayoutVars>
          <dgm:chPref val="3"/>
        </dgm:presLayoutVars>
      </dgm:prSet>
      <dgm:spPr/>
    </dgm:pt>
    <dgm:pt modelId="{6B3C6C74-C559-4569-A208-5B05975EF2FB}" type="pres">
      <dgm:prSet presAssocID="{CD46CA09-1C1E-4B56-9265-FEF8A75E7A1B}" presName="level3hierChild" presStyleCnt="0"/>
      <dgm:spPr/>
    </dgm:pt>
    <dgm:pt modelId="{3AFC89AC-4951-453F-9D9D-BD6AC37390C6}" type="pres">
      <dgm:prSet presAssocID="{2E4C804D-0078-4D27-A11A-192F001183B2}" presName="conn2-1" presStyleLbl="parChTrans1D2" presStyleIdx="2" presStyleCnt="3"/>
      <dgm:spPr/>
    </dgm:pt>
    <dgm:pt modelId="{FB4A6933-87D9-463D-A9A5-2FCE1CF40905}" type="pres">
      <dgm:prSet presAssocID="{2E4C804D-0078-4D27-A11A-192F001183B2}" presName="connTx" presStyleLbl="parChTrans1D2" presStyleIdx="2" presStyleCnt="3"/>
      <dgm:spPr/>
    </dgm:pt>
    <dgm:pt modelId="{50722AFC-D7AA-4CBC-8A64-F556BC1205B7}" type="pres">
      <dgm:prSet presAssocID="{FB033C6C-18D3-4857-B806-30006F2BD3B5}" presName="root2" presStyleCnt="0"/>
      <dgm:spPr/>
    </dgm:pt>
    <dgm:pt modelId="{A6C3CAF4-45F7-4D4D-9079-C2A376469124}" type="pres">
      <dgm:prSet presAssocID="{FB033C6C-18D3-4857-B806-30006F2BD3B5}" presName="LevelTwoTextNode" presStyleLbl="node2" presStyleIdx="2" presStyleCnt="3" custLinFactNeighborX="1053" custLinFactNeighborY="38303">
        <dgm:presLayoutVars>
          <dgm:chPref val="3"/>
        </dgm:presLayoutVars>
      </dgm:prSet>
      <dgm:spPr/>
    </dgm:pt>
    <dgm:pt modelId="{C51AF724-BDFF-4954-8F7E-B8C9BCF13A40}" type="pres">
      <dgm:prSet presAssocID="{FB033C6C-18D3-4857-B806-30006F2BD3B5}" presName="level3hierChild" presStyleCnt="0"/>
      <dgm:spPr/>
    </dgm:pt>
  </dgm:ptLst>
  <dgm:cxnLst>
    <dgm:cxn modelId="{C1515A10-5813-41DC-BE51-C28DD3109083}" type="presOf" srcId="{16498D7F-9653-4D1F-AB2D-F6B935D5E04E}" destId="{7C6977D1-2443-4FE7-AF98-5B3F27393314}" srcOrd="0" destOrd="0" presId="urn:microsoft.com/office/officeart/2008/layout/HorizontalMultiLevelHierarchy"/>
    <dgm:cxn modelId="{4CDBA73C-636A-4B6A-A548-D04535D2E90D}" type="presOf" srcId="{CD46CA09-1C1E-4B56-9265-FEF8A75E7A1B}" destId="{530DAF48-27BB-4BAF-9061-C3796A0F7971}" srcOrd="0" destOrd="0" presId="urn:microsoft.com/office/officeart/2008/layout/HorizontalMultiLevelHierarchy"/>
    <dgm:cxn modelId="{9537BC41-09DB-4921-9275-BDFD6A6E2326}" srcId="{B732D7D9-E361-44A9-BDA5-3090FCF090F2}" destId="{CD46CA09-1C1E-4B56-9265-FEF8A75E7A1B}" srcOrd="1" destOrd="0" parTransId="{41A11E1F-A21C-4920-88AA-6BEE6AFC5703}" sibTransId="{FE9EA490-5EB3-432B-8565-FF30FDB4888B}"/>
    <dgm:cxn modelId="{002D4168-22C0-4EF3-B814-E0D44CD9E36E}" type="presOf" srcId="{2E4C804D-0078-4D27-A11A-192F001183B2}" destId="{3AFC89AC-4951-453F-9D9D-BD6AC37390C6}" srcOrd="0" destOrd="0" presId="urn:microsoft.com/office/officeart/2008/layout/HorizontalMultiLevelHierarchy"/>
    <dgm:cxn modelId="{CE0A4D6B-87E7-466D-A03C-DE4D3FFA2ACD}" type="presOf" srcId="{41A11E1F-A21C-4920-88AA-6BEE6AFC5703}" destId="{98967B3A-5D7D-4822-9FA2-8CCB0C9C4F38}" srcOrd="1" destOrd="0" presId="urn:microsoft.com/office/officeart/2008/layout/HorizontalMultiLevelHierarchy"/>
    <dgm:cxn modelId="{6AF49C56-0FE6-4F5D-9DD3-CF2DE07A6F79}" type="presOf" srcId="{41A11E1F-A21C-4920-88AA-6BEE6AFC5703}" destId="{17C9099B-9C5C-455C-B89D-263014F3BA17}" srcOrd="0" destOrd="0" presId="urn:microsoft.com/office/officeart/2008/layout/HorizontalMultiLevelHierarchy"/>
    <dgm:cxn modelId="{8F9D4894-EF7C-4E16-A0A1-A71CA93EE8EB}" type="presOf" srcId="{B732D7D9-E361-44A9-BDA5-3090FCF090F2}" destId="{284B6552-09AC-4E8A-BF1A-E5A7747705A7}" srcOrd="0" destOrd="0" presId="urn:microsoft.com/office/officeart/2008/layout/HorizontalMultiLevelHierarchy"/>
    <dgm:cxn modelId="{D2E070C3-C778-46B6-BC0A-EF1E9461BDF8}" srcId="{16498D7F-9653-4D1F-AB2D-F6B935D5E04E}" destId="{B732D7D9-E361-44A9-BDA5-3090FCF090F2}" srcOrd="0" destOrd="0" parTransId="{A3758CB7-A6C8-4FAD-B88C-4D38DB7A4282}" sibTransId="{24FA67AA-B63D-4942-B757-9949588AB2A1}"/>
    <dgm:cxn modelId="{8A5BB1D0-040D-44EF-97A3-CC231160940B}" type="presOf" srcId="{189D2167-6283-40B4-A1B7-9B3BEA6677AD}" destId="{097C92CA-F922-4097-AA79-AACEC2A5F224}" srcOrd="0" destOrd="0" presId="urn:microsoft.com/office/officeart/2008/layout/HorizontalMultiLevelHierarchy"/>
    <dgm:cxn modelId="{CD5FEBDA-BBD2-4FE1-A31F-85DE30879B72}" srcId="{B732D7D9-E361-44A9-BDA5-3090FCF090F2}" destId="{FB033C6C-18D3-4857-B806-30006F2BD3B5}" srcOrd="2" destOrd="0" parTransId="{2E4C804D-0078-4D27-A11A-192F001183B2}" sibTransId="{2C3BD1AD-B8EC-49D6-92FB-8510394AB40D}"/>
    <dgm:cxn modelId="{B35561DD-710F-487C-95D7-9654468E5B41}" type="presOf" srcId="{FB033C6C-18D3-4857-B806-30006F2BD3B5}" destId="{A6C3CAF4-45F7-4D4D-9079-C2A376469124}" srcOrd="0" destOrd="0" presId="urn:microsoft.com/office/officeart/2008/layout/HorizontalMultiLevelHierarchy"/>
    <dgm:cxn modelId="{BBCCD2DD-0C06-4BB6-8F5F-FE70964DA558}" srcId="{B732D7D9-E361-44A9-BDA5-3090FCF090F2}" destId="{189D2167-6283-40B4-A1B7-9B3BEA6677AD}" srcOrd="0" destOrd="0" parTransId="{1DF57011-1997-46B8-89BF-EE9A207733CB}" sibTransId="{9F3A7B48-7976-472D-A3FC-56AF6574AB8E}"/>
    <dgm:cxn modelId="{C4B852E5-C40F-4A69-95F7-4AA90844947A}" type="presOf" srcId="{1DF57011-1997-46B8-89BF-EE9A207733CB}" destId="{ABEE32B3-0BED-4A9E-A660-EE4ED2122BD6}" srcOrd="0" destOrd="0" presId="urn:microsoft.com/office/officeart/2008/layout/HorizontalMultiLevelHierarchy"/>
    <dgm:cxn modelId="{145FBDEE-8673-43ED-B77A-EFC720EB671B}" type="presOf" srcId="{2E4C804D-0078-4D27-A11A-192F001183B2}" destId="{FB4A6933-87D9-463D-A9A5-2FCE1CF40905}" srcOrd="1" destOrd="0" presId="urn:microsoft.com/office/officeart/2008/layout/HorizontalMultiLevelHierarchy"/>
    <dgm:cxn modelId="{EC3211FB-889A-4B4A-AB8C-A7F9786E44D5}" type="presOf" srcId="{1DF57011-1997-46B8-89BF-EE9A207733CB}" destId="{0EB8D5AC-F9EB-4EDC-B421-AAB702ABC242}" srcOrd="1" destOrd="0" presId="urn:microsoft.com/office/officeart/2008/layout/HorizontalMultiLevelHierarchy"/>
    <dgm:cxn modelId="{412D6ED7-98CF-4875-9DEA-E032E44DCB61}" type="presParOf" srcId="{7C6977D1-2443-4FE7-AF98-5B3F27393314}" destId="{4BC18077-A075-4F80-92BB-BE919C535341}" srcOrd="0" destOrd="0" presId="urn:microsoft.com/office/officeart/2008/layout/HorizontalMultiLevelHierarchy"/>
    <dgm:cxn modelId="{599CB0D5-1C81-4DD0-8897-64D987C92FA3}" type="presParOf" srcId="{4BC18077-A075-4F80-92BB-BE919C535341}" destId="{284B6552-09AC-4E8A-BF1A-E5A7747705A7}" srcOrd="0" destOrd="0" presId="urn:microsoft.com/office/officeart/2008/layout/HorizontalMultiLevelHierarchy"/>
    <dgm:cxn modelId="{38BD5F8C-C26A-4645-843B-07668BF83ABA}" type="presParOf" srcId="{4BC18077-A075-4F80-92BB-BE919C535341}" destId="{4D949EA0-D968-4098-92A8-18178E2057EC}" srcOrd="1" destOrd="0" presId="urn:microsoft.com/office/officeart/2008/layout/HorizontalMultiLevelHierarchy"/>
    <dgm:cxn modelId="{65F07A12-69B5-42C6-B5AF-B6FA2146FCA0}" type="presParOf" srcId="{4D949EA0-D968-4098-92A8-18178E2057EC}" destId="{ABEE32B3-0BED-4A9E-A660-EE4ED2122BD6}" srcOrd="0" destOrd="0" presId="urn:microsoft.com/office/officeart/2008/layout/HorizontalMultiLevelHierarchy"/>
    <dgm:cxn modelId="{6ECB1D49-C928-4DC1-BA59-B23C54548967}" type="presParOf" srcId="{ABEE32B3-0BED-4A9E-A660-EE4ED2122BD6}" destId="{0EB8D5AC-F9EB-4EDC-B421-AAB702ABC242}" srcOrd="0" destOrd="0" presId="urn:microsoft.com/office/officeart/2008/layout/HorizontalMultiLevelHierarchy"/>
    <dgm:cxn modelId="{46D66D76-A97E-4348-946F-D38CE1B439F3}" type="presParOf" srcId="{4D949EA0-D968-4098-92A8-18178E2057EC}" destId="{C04791FD-7C10-4CAD-91A3-609799611A22}" srcOrd="1" destOrd="0" presId="urn:microsoft.com/office/officeart/2008/layout/HorizontalMultiLevelHierarchy"/>
    <dgm:cxn modelId="{3A1FB62E-807F-4F79-97E7-1D775F387A5D}" type="presParOf" srcId="{C04791FD-7C10-4CAD-91A3-609799611A22}" destId="{097C92CA-F922-4097-AA79-AACEC2A5F224}" srcOrd="0" destOrd="0" presId="urn:microsoft.com/office/officeart/2008/layout/HorizontalMultiLevelHierarchy"/>
    <dgm:cxn modelId="{94413B5B-F2CD-4091-9208-787864C56327}" type="presParOf" srcId="{C04791FD-7C10-4CAD-91A3-609799611A22}" destId="{8D17F0E8-3CFC-40E0-B774-D9A40DA73247}" srcOrd="1" destOrd="0" presId="urn:microsoft.com/office/officeart/2008/layout/HorizontalMultiLevelHierarchy"/>
    <dgm:cxn modelId="{236B85B8-E3C4-4D8B-8ADE-0F098927B1E7}" type="presParOf" srcId="{4D949EA0-D968-4098-92A8-18178E2057EC}" destId="{17C9099B-9C5C-455C-B89D-263014F3BA17}" srcOrd="2" destOrd="0" presId="urn:microsoft.com/office/officeart/2008/layout/HorizontalMultiLevelHierarchy"/>
    <dgm:cxn modelId="{CFA2D5A7-2AFA-4717-B376-5273F849643A}" type="presParOf" srcId="{17C9099B-9C5C-455C-B89D-263014F3BA17}" destId="{98967B3A-5D7D-4822-9FA2-8CCB0C9C4F38}" srcOrd="0" destOrd="0" presId="urn:microsoft.com/office/officeart/2008/layout/HorizontalMultiLevelHierarchy"/>
    <dgm:cxn modelId="{38CE10BF-3326-4355-AA7D-DCC1548AFCF3}" type="presParOf" srcId="{4D949EA0-D968-4098-92A8-18178E2057EC}" destId="{2B7ED3D3-4232-4CAD-AFA8-53A72F1FC305}" srcOrd="3" destOrd="0" presId="urn:microsoft.com/office/officeart/2008/layout/HorizontalMultiLevelHierarchy"/>
    <dgm:cxn modelId="{E55F9278-DFB3-4F7A-86DA-58820C3ED7AC}" type="presParOf" srcId="{2B7ED3D3-4232-4CAD-AFA8-53A72F1FC305}" destId="{530DAF48-27BB-4BAF-9061-C3796A0F7971}" srcOrd="0" destOrd="0" presId="urn:microsoft.com/office/officeart/2008/layout/HorizontalMultiLevelHierarchy"/>
    <dgm:cxn modelId="{52F20A54-53E5-4396-9879-E1A0E1C17F08}" type="presParOf" srcId="{2B7ED3D3-4232-4CAD-AFA8-53A72F1FC305}" destId="{6B3C6C74-C559-4569-A208-5B05975EF2FB}" srcOrd="1" destOrd="0" presId="urn:microsoft.com/office/officeart/2008/layout/HorizontalMultiLevelHierarchy"/>
    <dgm:cxn modelId="{9CBD802B-7E79-44F5-974F-8CC1897D49F5}" type="presParOf" srcId="{4D949EA0-D968-4098-92A8-18178E2057EC}" destId="{3AFC89AC-4951-453F-9D9D-BD6AC37390C6}" srcOrd="4" destOrd="0" presId="urn:microsoft.com/office/officeart/2008/layout/HorizontalMultiLevelHierarchy"/>
    <dgm:cxn modelId="{5F194008-925F-42BB-A6E8-79EED4CB94F1}" type="presParOf" srcId="{3AFC89AC-4951-453F-9D9D-BD6AC37390C6}" destId="{FB4A6933-87D9-463D-A9A5-2FCE1CF40905}" srcOrd="0" destOrd="0" presId="urn:microsoft.com/office/officeart/2008/layout/HorizontalMultiLevelHierarchy"/>
    <dgm:cxn modelId="{94D995A2-6586-492A-BD8F-BED26E02EDD7}" type="presParOf" srcId="{4D949EA0-D968-4098-92A8-18178E2057EC}" destId="{50722AFC-D7AA-4CBC-8A64-F556BC1205B7}" srcOrd="5" destOrd="0" presId="urn:microsoft.com/office/officeart/2008/layout/HorizontalMultiLevelHierarchy"/>
    <dgm:cxn modelId="{BCF539C9-14D7-4ECE-A11E-4A0DD4F1D0D6}" type="presParOf" srcId="{50722AFC-D7AA-4CBC-8A64-F556BC1205B7}" destId="{A6C3CAF4-45F7-4D4D-9079-C2A376469124}" srcOrd="0" destOrd="0" presId="urn:microsoft.com/office/officeart/2008/layout/HorizontalMultiLevelHierarchy"/>
    <dgm:cxn modelId="{AF31ADF3-EF5E-4EE1-8DAD-9E1E3679A634}" type="presParOf" srcId="{50722AFC-D7AA-4CBC-8A64-F556BC1205B7}" destId="{C51AF724-BDFF-4954-8F7E-B8C9BCF13A40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498D7F-9653-4D1F-AB2D-F6B935D5E0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732D7D9-E361-44A9-BDA5-3090FCF090F2}">
      <dgm:prSet phldrT="[Текст]"/>
      <dgm:spPr>
        <a:solidFill>
          <a:srgbClr val="B43500"/>
        </a:solidFill>
      </dgm:spPr>
      <dgm:t>
        <a:bodyPr/>
        <a:lstStyle/>
        <a:p>
          <a:r>
            <a:rPr lang="ru-RU" b="1" spc="-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Стандартизация</a:t>
          </a:r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3758CB7-A6C8-4FAD-B88C-4D38DB7A4282}" type="parTrans" cxnId="{D2E070C3-C778-46B6-BC0A-EF1E9461BDF8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FA67AA-B63D-4942-B757-9949588AB2A1}" type="sibTrans" cxnId="{D2E070C3-C778-46B6-BC0A-EF1E9461BDF8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2EDA8CD-7CBF-48DF-ADDE-94246C26AA23}">
      <dgm:prSet phldrT="[Текст]" custT="1"/>
      <dgm:spPr>
        <a:solidFill>
          <a:srgbClr val="B43500"/>
        </a:solidFill>
      </dgm:spPr>
      <dgm:t>
        <a:bodyPr/>
        <a:lstStyle/>
        <a:p>
          <a:r>
            <a:rPr lang="ru-RU" alt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оценки качества медицинской помощи</a:t>
          </a:r>
          <a:endParaRPr lang="ru-RU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E9DE0CC-7B04-4417-90F4-E832A908DD3E}" type="sibTrans" cxnId="{0A1C6207-3331-4D44-939C-35484A7BCCDE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5576A3D-2A06-4B75-B01B-D7EEE295EA09}" type="parTrans" cxnId="{0A1C6207-3331-4D44-939C-35484A7BCCDE}">
      <dgm:prSet/>
      <dgm:spPr/>
      <dgm:t>
        <a:bodyPr/>
        <a:lstStyle/>
        <a:p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C6977D1-2443-4FE7-AF98-5B3F27393314}" type="pres">
      <dgm:prSet presAssocID="{16498D7F-9653-4D1F-AB2D-F6B935D5E0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BC18077-A075-4F80-92BB-BE919C535341}" type="pres">
      <dgm:prSet presAssocID="{B732D7D9-E361-44A9-BDA5-3090FCF090F2}" presName="root1" presStyleCnt="0"/>
      <dgm:spPr/>
    </dgm:pt>
    <dgm:pt modelId="{284B6552-09AC-4E8A-BF1A-E5A7747705A7}" type="pres">
      <dgm:prSet presAssocID="{B732D7D9-E361-44A9-BDA5-3090FCF090F2}" presName="LevelOneTextNode" presStyleLbl="node0" presStyleIdx="0" presStyleCnt="1" custScaleY="126570">
        <dgm:presLayoutVars>
          <dgm:chPref val="3"/>
        </dgm:presLayoutVars>
      </dgm:prSet>
      <dgm:spPr/>
    </dgm:pt>
    <dgm:pt modelId="{4D949EA0-D968-4098-92A8-18178E2057EC}" type="pres">
      <dgm:prSet presAssocID="{B732D7D9-E361-44A9-BDA5-3090FCF090F2}" presName="level2hierChild" presStyleCnt="0"/>
      <dgm:spPr/>
    </dgm:pt>
    <dgm:pt modelId="{8605DD0D-6C79-4EFB-9BE2-9091F8AE41F5}" type="pres">
      <dgm:prSet presAssocID="{B5576A3D-2A06-4B75-B01B-D7EEE295EA09}" presName="conn2-1" presStyleLbl="parChTrans1D2" presStyleIdx="0" presStyleCnt="1"/>
      <dgm:spPr/>
    </dgm:pt>
    <dgm:pt modelId="{E60AA4DD-CDCA-472F-BE87-BE6F6451CACE}" type="pres">
      <dgm:prSet presAssocID="{B5576A3D-2A06-4B75-B01B-D7EEE295EA09}" presName="connTx" presStyleLbl="parChTrans1D2" presStyleIdx="0" presStyleCnt="1"/>
      <dgm:spPr/>
    </dgm:pt>
    <dgm:pt modelId="{8E8F39AB-9190-4EAF-A7A5-AF27F85FFEA7}" type="pres">
      <dgm:prSet presAssocID="{62EDA8CD-7CBF-48DF-ADDE-94246C26AA23}" presName="root2" presStyleCnt="0"/>
      <dgm:spPr/>
    </dgm:pt>
    <dgm:pt modelId="{895BF1CC-16CC-4656-B059-FC081EDDEAC9}" type="pres">
      <dgm:prSet presAssocID="{62EDA8CD-7CBF-48DF-ADDE-94246C26AA23}" presName="LevelTwoTextNode" presStyleLbl="node2" presStyleIdx="0" presStyleCnt="1" custScaleY="279628" custLinFactNeighborX="-8441" custLinFactNeighborY="-2195">
        <dgm:presLayoutVars>
          <dgm:chPref val="3"/>
        </dgm:presLayoutVars>
      </dgm:prSet>
      <dgm:spPr/>
    </dgm:pt>
    <dgm:pt modelId="{66FC6A9A-99CA-4FA9-8E63-C3B502584AA9}" type="pres">
      <dgm:prSet presAssocID="{62EDA8CD-7CBF-48DF-ADDE-94246C26AA23}" presName="level3hierChild" presStyleCnt="0"/>
      <dgm:spPr/>
    </dgm:pt>
  </dgm:ptLst>
  <dgm:cxnLst>
    <dgm:cxn modelId="{0A1C6207-3331-4D44-939C-35484A7BCCDE}" srcId="{B732D7D9-E361-44A9-BDA5-3090FCF090F2}" destId="{62EDA8CD-7CBF-48DF-ADDE-94246C26AA23}" srcOrd="0" destOrd="0" parTransId="{B5576A3D-2A06-4B75-B01B-D7EEE295EA09}" sibTransId="{9E9DE0CC-7B04-4417-90F4-E832A908DD3E}"/>
    <dgm:cxn modelId="{5B2C0110-9A01-4EEC-8EA9-AF8E8A3D3859}" type="presOf" srcId="{B732D7D9-E361-44A9-BDA5-3090FCF090F2}" destId="{284B6552-09AC-4E8A-BF1A-E5A7747705A7}" srcOrd="0" destOrd="0" presId="urn:microsoft.com/office/officeart/2008/layout/HorizontalMultiLevelHierarchy"/>
    <dgm:cxn modelId="{47ABA02F-CE9B-4144-912D-A59AE56FE234}" type="presOf" srcId="{16498D7F-9653-4D1F-AB2D-F6B935D5E04E}" destId="{7C6977D1-2443-4FE7-AF98-5B3F27393314}" srcOrd="0" destOrd="0" presId="urn:microsoft.com/office/officeart/2008/layout/HorizontalMultiLevelHierarchy"/>
    <dgm:cxn modelId="{FA23ED6F-4B1E-4D14-8D74-A97D4FCC5829}" type="presOf" srcId="{B5576A3D-2A06-4B75-B01B-D7EEE295EA09}" destId="{8605DD0D-6C79-4EFB-9BE2-9091F8AE41F5}" srcOrd="0" destOrd="0" presId="urn:microsoft.com/office/officeart/2008/layout/HorizontalMultiLevelHierarchy"/>
    <dgm:cxn modelId="{1C246A70-07A7-4A69-9CAC-FE02C0986507}" type="presOf" srcId="{62EDA8CD-7CBF-48DF-ADDE-94246C26AA23}" destId="{895BF1CC-16CC-4656-B059-FC081EDDEAC9}" srcOrd="0" destOrd="0" presId="urn:microsoft.com/office/officeart/2008/layout/HorizontalMultiLevelHierarchy"/>
    <dgm:cxn modelId="{4A8C3D99-ED11-4B79-A5EB-84220C19F7FA}" type="presOf" srcId="{B5576A3D-2A06-4B75-B01B-D7EEE295EA09}" destId="{E60AA4DD-CDCA-472F-BE87-BE6F6451CACE}" srcOrd="1" destOrd="0" presId="urn:microsoft.com/office/officeart/2008/layout/HorizontalMultiLevelHierarchy"/>
    <dgm:cxn modelId="{D2E070C3-C778-46B6-BC0A-EF1E9461BDF8}" srcId="{16498D7F-9653-4D1F-AB2D-F6B935D5E04E}" destId="{B732D7D9-E361-44A9-BDA5-3090FCF090F2}" srcOrd="0" destOrd="0" parTransId="{A3758CB7-A6C8-4FAD-B88C-4D38DB7A4282}" sibTransId="{24FA67AA-B63D-4942-B757-9949588AB2A1}"/>
    <dgm:cxn modelId="{AEB3F055-3093-4FBA-A1D9-4057C54739E9}" type="presParOf" srcId="{7C6977D1-2443-4FE7-AF98-5B3F27393314}" destId="{4BC18077-A075-4F80-92BB-BE919C535341}" srcOrd="0" destOrd="0" presId="urn:microsoft.com/office/officeart/2008/layout/HorizontalMultiLevelHierarchy"/>
    <dgm:cxn modelId="{30DE5731-3A1D-488E-BBC6-BC872D727B12}" type="presParOf" srcId="{4BC18077-A075-4F80-92BB-BE919C535341}" destId="{284B6552-09AC-4E8A-BF1A-E5A7747705A7}" srcOrd="0" destOrd="0" presId="urn:microsoft.com/office/officeart/2008/layout/HorizontalMultiLevelHierarchy"/>
    <dgm:cxn modelId="{BA2FBCA1-9896-49FC-80D8-79DAE63971C3}" type="presParOf" srcId="{4BC18077-A075-4F80-92BB-BE919C535341}" destId="{4D949EA0-D968-4098-92A8-18178E2057EC}" srcOrd="1" destOrd="0" presId="urn:microsoft.com/office/officeart/2008/layout/HorizontalMultiLevelHierarchy"/>
    <dgm:cxn modelId="{15DD8FC7-A8D7-4A3A-BFEB-0A26BD873731}" type="presParOf" srcId="{4D949EA0-D968-4098-92A8-18178E2057EC}" destId="{8605DD0D-6C79-4EFB-9BE2-9091F8AE41F5}" srcOrd="0" destOrd="0" presId="urn:microsoft.com/office/officeart/2008/layout/HorizontalMultiLevelHierarchy"/>
    <dgm:cxn modelId="{92B53C61-45A6-4670-8C37-66D9EBA5DCA9}" type="presParOf" srcId="{8605DD0D-6C79-4EFB-9BE2-9091F8AE41F5}" destId="{E60AA4DD-CDCA-472F-BE87-BE6F6451CACE}" srcOrd="0" destOrd="0" presId="urn:microsoft.com/office/officeart/2008/layout/HorizontalMultiLevelHierarchy"/>
    <dgm:cxn modelId="{049ED5EC-8B09-4BDA-9CA1-B3DE57305565}" type="presParOf" srcId="{4D949EA0-D968-4098-92A8-18178E2057EC}" destId="{8E8F39AB-9190-4EAF-A7A5-AF27F85FFEA7}" srcOrd="1" destOrd="0" presId="urn:microsoft.com/office/officeart/2008/layout/HorizontalMultiLevelHierarchy"/>
    <dgm:cxn modelId="{1429772B-1F3B-4C84-9087-2C38269BFDEA}" type="presParOf" srcId="{8E8F39AB-9190-4EAF-A7A5-AF27F85FFEA7}" destId="{895BF1CC-16CC-4656-B059-FC081EDDEAC9}" srcOrd="0" destOrd="0" presId="urn:microsoft.com/office/officeart/2008/layout/HorizontalMultiLevelHierarchy"/>
    <dgm:cxn modelId="{8AF0619E-03F7-45C8-80F1-F98B505615A6}" type="presParOf" srcId="{8E8F39AB-9190-4EAF-A7A5-AF27F85FFEA7}" destId="{66FC6A9A-99CA-4FA9-8E63-C3B502584AA9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498D7F-9653-4D1F-AB2D-F6B935D5E0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B732D7D9-E361-44A9-BDA5-3090FCF090F2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Трансформация</a:t>
          </a:r>
        </a:p>
      </dgm:t>
    </dgm:pt>
    <dgm:pt modelId="{A3758CB7-A6C8-4FAD-B88C-4D38DB7A4282}" type="parTrans" cxnId="{D2E070C3-C778-46B6-BC0A-EF1E9461BDF8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FA67AA-B63D-4942-B757-9949588AB2A1}" type="sibTrans" cxnId="{D2E070C3-C778-46B6-BC0A-EF1E9461BDF8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B033C6C-18D3-4857-B806-30006F2BD3B5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alt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электронный бенчмаркинг </a:t>
          </a:r>
          <a:endParaRPr lang="ru-RU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C3BD1AD-B8EC-49D6-92FB-8510394AB40D}" type="sibTrans" cxnId="{CD5FEBDA-BBD2-4FE1-A31F-85DE30879B72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E4C804D-0078-4D27-A11A-192F001183B2}" type="parTrans" cxnId="{CD5FEBDA-BBD2-4FE1-A31F-85DE30879B72}">
      <dgm:prSet/>
      <dgm:spPr>
        <a:solidFill>
          <a:srgbClr val="587E5B"/>
        </a:solidFill>
        <a:ln>
          <a:solidFill>
            <a:srgbClr val="385723"/>
          </a:solidFill>
        </a:ln>
      </dgm:spPr>
      <dgm:t>
        <a:bodyPr/>
        <a:lstStyle/>
        <a:p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D46CA09-1C1E-4B56-9265-FEF8A75E7A1B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«электронный инспектор»</a:t>
          </a:r>
        </a:p>
      </dgm:t>
    </dgm:pt>
    <dgm:pt modelId="{FE9EA490-5EB3-432B-8565-FF30FDB4888B}" type="sibTrans" cxnId="{9537BC41-09DB-4921-9275-BDFD6A6E2326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1A11E1F-A21C-4920-88AA-6BEE6AFC5703}" type="parTrans" cxnId="{9537BC41-09DB-4921-9275-BDFD6A6E2326}">
      <dgm:prSet/>
      <dgm:spPr>
        <a:ln>
          <a:solidFill>
            <a:srgbClr val="385723"/>
          </a:solidFill>
        </a:ln>
      </dgm:spPr>
      <dgm:t>
        <a:bodyPr/>
        <a:lstStyle/>
        <a:p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9D2167-6283-40B4-A1B7-9B3BEA6677AD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ru-RU" altLang="ru-RU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фармаконадзора</a:t>
          </a:r>
          <a:r>
            <a:rPr lang="ru-RU" alt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мониторинга безопасности </a:t>
          </a:r>
        </a:p>
      </dgm:t>
    </dgm:pt>
    <dgm:pt modelId="{9F3A7B48-7976-472D-A3FC-56AF6574AB8E}" type="sibTrans" cxnId="{BBCCD2DD-0C06-4BB6-8F5F-FE70964DA558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DF57011-1997-46B8-89BF-EE9A207733CB}" type="parTrans" cxnId="{BBCCD2DD-0C06-4BB6-8F5F-FE70964DA558}">
      <dgm:prSet/>
      <dgm:spPr>
        <a:ln>
          <a:solidFill>
            <a:srgbClr val="385723"/>
          </a:solidFill>
        </a:ln>
      </dgm:spPr>
      <dgm:t>
        <a:bodyPr/>
        <a:lstStyle/>
        <a:p>
          <a:endParaRPr lang="ru-RU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C6977D1-2443-4FE7-AF98-5B3F27393314}" type="pres">
      <dgm:prSet presAssocID="{16498D7F-9653-4D1F-AB2D-F6B935D5E0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BC18077-A075-4F80-92BB-BE919C535341}" type="pres">
      <dgm:prSet presAssocID="{B732D7D9-E361-44A9-BDA5-3090FCF090F2}" presName="root1" presStyleCnt="0"/>
      <dgm:spPr/>
    </dgm:pt>
    <dgm:pt modelId="{284B6552-09AC-4E8A-BF1A-E5A7747705A7}" type="pres">
      <dgm:prSet presAssocID="{B732D7D9-E361-44A9-BDA5-3090FCF090F2}" presName="LevelOneTextNode" presStyleLbl="node0" presStyleIdx="0" presStyleCnt="1">
        <dgm:presLayoutVars>
          <dgm:chPref val="3"/>
        </dgm:presLayoutVars>
      </dgm:prSet>
      <dgm:spPr/>
    </dgm:pt>
    <dgm:pt modelId="{4D949EA0-D968-4098-92A8-18178E2057EC}" type="pres">
      <dgm:prSet presAssocID="{B732D7D9-E361-44A9-BDA5-3090FCF090F2}" presName="level2hierChild" presStyleCnt="0"/>
      <dgm:spPr/>
    </dgm:pt>
    <dgm:pt modelId="{ABEE32B3-0BED-4A9E-A660-EE4ED2122BD6}" type="pres">
      <dgm:prSet presAssocID="{1DF57011-1997-46B8-89BF-EE9A207733CB}" presName="conn2-1" presStyleLbl="parChTrans1D2" presStyleIdx="0" presStyleCnt="3"/>
      <dgm:spPr/>
    </dgm:pt>
    <dgm:pt modelId="{0EB8D5AC-F9EB-4EDC-B421-AAB702ABC242}" type="pres">
      <dgm:prSet presAssocID="{1DF57011-1997-46B8-89BF-EE9A207733CB}" presName="connTx" presStyleLbl="parChTrans1D2" presStyleIdx="0" presStyleCnt="3"/>
      <dgm:spPr/>
    </dgm:pt>
    <dgm:pt modelId="{C04791FD-7C10-4CAD-91A3-609799611A22}" type="pres">
      <dgm:prSet presAssocID="{189D2167-6283-40B4-A1B7-9B3BEA6677AD}" presName="root2" presStyleCnt="0"/>
      <dgm:spPr/>
    </dgm:pt>
    <dgm:pt modelId="{097C92CA-F922-4097-AA79-AACEC2A5F224}" type="pres">
      <dgm:prSet presAssocID="{189D2167-6283-40B4-A1B7-9B3BEA6677AD}" presName="LevelTwoTextNode" presStyleLbl="node2" presStyleIdx="0" presStyleCnt="3" custScaleY="116079" custLinFactNeighborX="1070" custLinFactNeighborY="-70903">
        <dgm:presLayoutVars>
          <dgm:chPref val="3"/>
        </dgm:presLayoutVars>
      </dgm:prSet>
      <dgm:spPr/>
    </dgm:pt>
    <dgm:pt modelId="{8D17F0E8-3CFC-40E0-B774-D9A40DA73247}" type="pres">
      <dgm:prSet presAssocID="{189D2167-6283-40B4-A1B7-9B3BEA6677AD}" presName="level3hierChild" presStyleCnt="0"/>
      <dgm:spPr/>
    </dgm:pt>
    <dgm:pt modelId="{17C9099B-9C5C-455C-B89D-263014F3BA17}" type="pres">
      <dgm:prSet presAssocID="{41A11E1F-A21C-4920-88AA-6BEE6AFC5703}" presName="conn2-1" presStyleLbl="parChTrans1D2" presStyleIdx="1" presStyleCnt="3"/>
      <dgm:spPr/>
    </dgm:pt>
    <dgm:pt modelId="{98967B3A-5D7D-4822-9FA2-8CCB0C9C4F38}" type="pres">
      <dgm:prSet presAssocID="{41A11E1F-A21C-4920-88AA-6BEE6AFC5703}" presName="connTx" presStyleLbl="parChTrans1D2" presStyleIdx="1" presStyleCnt="3"/>
      <dgm:spPr/>
    </dgm:pt>
    <dgm:pt modelId="{2B7ED3D3-4232-4CAD-AFA8-53A72F1FC305}" type="pres">
      <dgm:prSet presAssocID="{CD46CA09-1C1E-4B56-9265-FEF8A75E7A1B}" presName="root2" presStyleCnt="0"/>
      <dgm:spPr/>
    </dgm:pt>
    <dgm:pt modelId="{530DAF48-27BB-4BAF-9061-C3796A0F7971}" type="pres">
      <dgm:prSet presAssocID="{CD46CA09-1C1E-4B56-9265-FEF8A75E7A1B}" presName="LevelTwoTextNode" presStyleLbl="node2" presStyleIdx="1" presStyleCnt="3" custLinFactNeighborX="523" custLinFactNeighborY="-27490">
        <dgm:presLayoutVars>
          <dgm:chPref val="3"/>
        </dgm:presLayoutVars>
      </dgm:prSet>
      <dgm:spPr/>
    </dgm:pt>
    <dgm:pt modelId="{6B3C6C74-C559-4569-A208-5B05975EF2FB}" type="pres">
      <dgm:prSet presAssocID="{CD46CA09-1C1E-4B56-9265-FEF8A75E7A1B}" presName="level3hierChild" presStyleCnt="0"/>
      <dgm:spPr/>
    </dgm:pt>
    <dgm:pt modelId="{3AFC89AC-4951-453F-9D9D-BD6AC37390C6}" type="pres">
      <dgm:prSet presAssocID="{2E4C804D-0078-4D27-A11A-192F001183B2}" presName="conn2-1" presStyleLbl="parChTrans1D2" presStyleIdx="2" presStyleCnt="3"/>
      <dgm:spPr/>
    </dgm:pt>
    <dgm:pt modelId="{FB4A6933-87D9-463D-A9A5-2FCE1CF40905}" type="pres">
      <dgm:prSet presAssocID="{2E4C804D-0078-4D27-A11A-192F001183B2}" presName="connTx" presStyleLbl="parChTrans1D2" presStyleIdx="2" presStyleCnt="3"/>
      <dgm:spPr/>
    </dgm:pt>
    <dgm:pt modelId="{50722AFC-D7AA-4CBC-8A64-F556BC1205B7}" type="pres">
      <dgm:prSet presAssocID="{FB033C6C-18D3-4857-B806-30006F2BD3B5}" presName="root2" presStyleCnt="0"/>
      <dgm:spPr/>
    </dgm:pt>
    <dgm:pt modelId="{A6C3CAF4-45F7-4D4D-9079-C2A376469124}" type="pres">
      <dgm:prSet presAssocID="{FB033C6C-18D3-4857-B806-30006F2BD3B5}" presName="LevelTwoTextNode" presStyleLbl="node2" presStyleIdx="2" presStyleCnt="3" custLinFactNeighborX="1053" custLinFactNeighborY="38303">
        <dgm:presLayoutVars>
          <dgm:chPref val="3"/>
        </dgm:presLayoutVars>
      </dgm:prSet>
      <dgm:spPr/>
    </dgm:pt>
    <dgm:pt modelId="{C51AF724-BDFF-4954-8F7E-B8C9BCF13A40}" type="pres">
      <dgm:prSet presAssocID="{FB033C6C-18D3-4857-B806-30006F2BD3B5}" presName="level3hierChild" presStyleCnt="0"/>
      <dgm:spPr/>
    </dgm:pt>
  </dgm:ptLst>
  <dgm:cxnLst>
    <dgm:cxn modelId="{FD6C8632-E129-4666-926D-06CEDD5FE228}" type="presOf" srcId="{FB033C6C-18D3-4857-B806-30006F2BD3B5}" destId="{A6C3CAF4-45F7-4D4D-9079-C2A376469124}" srcOrd="0" destOrd="0" presId="urn:microsoft.com/office/officeart/2008/layout/HorizontalMultiLevelHierarchy"/>
    <dgm:cxn modelId="{7F7C815D-64D9-47B6-A487-83A4BD3C8F87}" type="presOf" srcId="{189D2167-6283-40B4-A1B7-9B3BEA6677AD}" destId="{097C92CA-F922-4097-AA79-AACEC2A5F224}" srcOrd="0" destOrd="0" presId="urn:microsoft.com/office/officeart/2008/layout/HorizontalMultiLevelHierarchy"/>
    <dgm:cxn modelId="{9537BC41-09DB-4921-9275-BDFD6A6E2326}" srcId="{B732D7D9-E361-44A9-BDA5-3090FCF090F2}" destId="{CD46CA09-1C1E-4B56-9265-FEF8A75E7A1B}" srcOrd="1" destOrd="0" parTransId="{41A11E1F-A21C-4920-88AA-6BEE6AFC5703}" sibTransId="{FE9EA490-5EB3-432B-8565-FF30FDB4888B}"/>
    <dgm:cxn modelId="{DFECD346-AFFF-4548-A92D-0E3F535872BF}" type="presOf" srcId="{41A11E1F-A21C-4920-88AA-6BEE6AFC5703}" destId="{17C9099B-9C5C-455C-B89D-263014F3BA17}" srcOrd="0" destOrd="0" presId="urn:microsoft.com/office/officeart/2008/layout/HorizontalMultiLevelHierarchy"/>
    <dgm:cxn modelId="{7C766F51-4D8D-4570-9D4D-03AF87D0BCCD}" type="presOf" srcId="{2E4C804D-0078-4D27-A11A-192F001183B2}" destId="{FB4A6933-87D9-463D-A9A5-2FCE1CF40905}" srcOrd="1" destOrd="0" presId="urn:microsoft.com/office/officeart/2008/layout/HorizontalMultiLevelHierarchy"/>
    <dgm:cxn modelId="{244D718A-C887-4940-A9B6-B9175D71313D}" type="presOf" srcId="{2E4C804D-0078-4D27-A11A-192F001183B2}" destId="{3AFC89AC-4951-453F-9D9D-BD6AC37390C6}" srcOrd="0" destOrd="0" presId="urn:microsoft.com/office/officeart/2008/layout/HorizontalMultiLevelHierarchy"/>
    <dgm:cxn modelId="{283FD5AE-CAFC-42B2-86B1-CB99EC6FB579}" type="presOf" srcId="{1DF57011-1997-46B8-89BF-EE9A207733CB}" destId="{0EB8D5AC-F9EB-4EDC-B421-AAB702ABC242}" srcOrd="1" destOrd="0" presId="urn:microsoft.com/office/officeart/2008/layout/HorizontalMultiLevelHierarchy"/>
    <dgm:cxn modelId="{997A59B5-0897-4857-9C90-09FCE5AF9F4B}" type="presOf" srcId="{1DF57011-1997-46B8-89BF-EE9A207733CB}" destId="{ABEE32B3-0BED-4A9E-A660-EE4ED2122BD6}" srcOrd="0" destOrd="0" presId="urn:microsoft.com/office/officeart/2008/layout/HorizontalMultiLevelHierarchy"/>
    <dgm:cxn modelId="{D2E070C3-C778-46B6-BC0A-EF1E9461BDF8}" srcId="{16498D7F-9653-4D1F-AB2D-F6B935D5E04E}" destId="{B732D7D9-E361-44A9-BDA5-3090FCF090F2}" srcOrd="0" destOrd="0" parTransId="{A3758CB7-A6C8-4FAD-B88C-4D38DB7A4282}" sibTransId="{24FA67AA-B63D-4942-B757-9949588AB2A1}"/>
    <dgm:cxn modelId="{415D78D1-A205-4221-9EB3-1B6A08BED77D}" type="presOf" srcId="{CD46CA09-1C1E-4B56-9265-FEF8A75E7A1B}" destId="{530DAF48-27BB-4BAF-9061-C3796A0F7971}" srcOrd="0" destOrd="0" presId="urn:microsoft.com/office/officeart/2008/layout/HorizontalMultiLevelHierarchy"/>
    <dgm:cxn modelId="{CD5FEBDA-BBD2-4FE1-A31F-85DE30879B72}" srcId="{B732D7D9-E361-44A9-BDA5-3090FCF090F2}" destId="{FB033C6C-18D3-4857-B806-30006F2BD3B5}" srcOrd="2" destOrd="0" parTransId="{2E4C804D-0078-4D27-A11A-192F001183B2}" sibTransId="{2C3BD1AD-B8EC-49D6-92FB-8510394AB40D}"/>
    <dgm:cxn modelId="{BBE903DC-EB2B-4C0E-9C1F-DC83C381FA26}" type="presOf" srcId="{B732D7D9-E361-44A9-BDA5-3090FCF090F2}" destId="{284B6552-09AC-4E8A-BF1A-E5A7747705A7}" srcOrd="0" destOrd="0" presId="urn:microsoft.com/office/officeart/2008/layout/HorizontalMultiLevelHierarchy"/>
    <dgm:cxn modelId="{BBCCD2DD-0C06-4BB6-8F5F-FE70964DA558}" srcId="{B732D7D9-E361-44A9-BDA5-3090FCF090F2}" destId="{189D2167-6283-40B4-A1B7-9B3BEA6677AD}" srcOrd="0" destOrd="0" parTransId="{1DF57011-1997-46B8-89BF-EE9A207733CB}" sibTransId="{9F3A7B48-7976-472D-A3FC-56AF6574AB8E}"/>
    <dgm:cxn modelId="{228C26E0-9C56-4264-AEC2-586969DE78FD}" type="presOf" srcId="{16498D7F-9653-4D1F-AB2D-F6B935D5E04E}" destId="{7C6977D1-2443-4FE7-AF98-5B3F27393314}" srcOrd="0" destOrd="0" presId="urn:microsoft.com/office/officeart/2008/layout/HorizontalMultiLevelHierarchy"/>
    <dgm:cxn modelId="{432453FC-1281-4E82-85A1-341D6935E03B}" type="presOf" srcId="{41A11E1F-A21C-4920-88AA-6BEE6AFC5703}" destId="{98967B3A-5D7D-4822-9FA2-8CCB0C9C4F38}" srcOrd="1" destOrd="0" presId="urn:microsoft.com/office/officeart/2008/layout/HorizontalMultiLevelHierarchy"/>
    <dgm:cxn modelId="{998B4630-6E2F-4349-9E55-3B560E70FC04}" type="presParOf" srcId="{7C6977D1-2443-4FE7-AF98-5B3F27393314}" destId="{4BC18077-A075-4F80-92BB-BE919C535341}" srcOrd="0" destOrd="0" presId="urn:microsoft.com/office/officeart/2008/layout/HorizontalMultiLevelHierarchy"/>
    <dgm:cxn modelId="{AC49A77E-55E5-4A32-8F1E-0BFD71468195}" type="presParOf" srcId="{4BC18077-A075-4F80-92BB-BE919C535341}" destId="{284B6552-09AC-4E8A-BF1A-E5A7747705A7}" srcOrd="0" destOrd="0" presId="urn:microsoft.com/office/officeart/2008/layout/HorizontalMultiLevelHierarchy"/>
    <dgm:cxn modelId="{616FC6AD-2E81-49BA-8F29-EC600A614952}" type="presParOf" srcId="{4BC18077-A075-4F80-92BB-BE919C535341}" destId="{4D949EA0-D968-4098-92A8-18178E2057EC}" srcOrd="1" destOrd="0" presId="urn:microsoft.com/office/officeart/2008/layout/HorizontalMultiLevelHierarchy"/>
    <dgm:cxn modelId="{BE0B302F-2379-4BDA-BD47-18385CC50B3D}" type="presParOf" srcId="{4D949EA0-D968-4098-92A8-18178E2057EC}" destId="{ABEE32B3-0BED-4A9E-A660-EE4ED2122BD6}" srcOrd="0" destOrd="0" presId="urn:microsoft.com/office/officeart/2008/layout/HorizontalMultiLevelHierarchy"/>
    <dgm:cxn modelId="{1763ABAB-5143-4358-AB70-F5E663F4D27F}" type="presParOf" srcId="{ABEE32B3-0BED-4A9E-A660-EE4ED2122BD6}" destId="{0EB8D5AC-F9EB-4EDC-B421-AAB702ABC242}" srcOrd="0" destOrd="0" presId="urn:microsoft.com/office/officeart/2008/layout/HorizontalMultiLevelHierarchy"/>
    <dgm:cxn modelId="{713831DE-DA4E-4E1C-BF9A-13310B16EF2E}" type="presParOf" srcId="{4D949EA0-D968-4098-92A8-18178E2057EC}" destId="{C04791FD-7C10-4CAD-91A3-609799611A22}" srcOrd="1" destOrd="0" presId="urn:microsoft.com/office/officeart/2008/layout/HorizontalMultiLevelHierarchy"/>
    <dgm:cxn modelId="{7D15998E-DBD5-476E-9EDA-E8898D9125AB}" type="presParOf" srcId="{C04791FD-7C10-4CAD-91A3-609799611A22}" destId="{097C92CA-F922-4097-AA79-AACEC2A5F224}" srcOrd="0" destOrd="0" presId="urn:microsoft.com/office/officeart/2008/layout/HorizontalMultiLevelHierarchy"/>
    <dgm:cxn modelId="{12A3AA39-6481-4A1E-9FFE-58ACA807BC4E}" type="presParOf" srcId="{C04791FD-7C10-4CAD-91A3-609799611A22}" destId="{8D17F0E8-3CFC-40E0-B774-D9A40DA73247}" srcOrd="1" destOrd="0" presId="urn:microsoft.com/office/officeart/2008/layout/HorizontalMultiLevelHierarchy"/>
    <dgm:cxn modelId="{391D94D3-64EF-41EB-86CD-FFEC732E72C3}" type="presParOf" srcId="{4D949EA0-D968-4098-92A8-18178E2057EC}" destId="{17C9099B-9C5C-455C-B89D-263014F3BA17}" srcOrd="2" destOrd="0" presId="urn:microsoft.com/office/officeart/2008/layout/HorizontalMultiLevelHierarchy"/>
    <dgm:cxn modelId="{CEFA5781-4F5F-4AB8-8D1A-F11DD336B6B4}" type="presParOf" srcId="{17C9099B-9C5C-455C-B89D-263014F3BA17}" destId="{98967B3A-5D7D-4822-9FA2-8CCB0C9C4F38}" srcOrd="0" destOrd="0" presId="urn:microsoft.com/office/officeart/2008/layout/HorizontalMultiLevelHierarchy"/>
    <dgm:cxn modelId="{0029D73F-8682-4137-8284-CD210460A233}" type="presParOf" srcId="{4D949EA0-D968-4098-92A8-18178E2057EC}" destId="{2B7ED3D3-4232-4CAD-AFA8-53A72F1FC305}" srcOrd="3" destOrd="0" presId="urn:microsoft.com/office/officeart/2008/layout/HorizontalMultiLevelHierarchy"/>
    <dgm:cxn modelId="{FFE3DA44-3158-43F7-8611-1204FFDC2CCD}" type="presParOf" srcId="{2B7ED3D3-4232-4CAD-AFA8-53A72F1FC305}" destId="{530DAF48-27BB-4BAF-9061-C3796A0F7971}" srcOrd="0" destOrd="0" presId="urn:microsoft.com/office/officeart/2008/layout/HorizontalMultiLevelHierarchy"/>
    <dgm:cxn modelId="{DE7AD471-9760-40C7-B414-861207035C2D}" type="presParOf" srcId="{2B7ED3D3-4232-4CAD-AFA8-53A72F1FC305}" destId="{6B3C6C74-C559-4569-A208-5B05975EF2FB}" srcOrd="1" destOrd="0" presId="urn:microsoft.com/office/officeart/2008/layout/HorizontalMultiLevelHierarchy"/>
    <dgm:cxn modelId="{508936BB-82D6-48C9-BA7B-D54705367213}" type="presParOf" srcId="{4D949EA0-D968-4098-92A8-18178E2057EC}" destId="{3AFC89AC-4951-453F-9D9D-BD6AC37390C6}" srcOrd="4" destOrd="0" presId="urn:microsoft.com/office/officeart/2008/layout/HorizontalMultiLevelHierarchy"/>
    <dgm:cxn modelId="{9B029CC8-0FAB-49EE-8BF4-96D1726F2F80}" type="presParOf" srcId="{3AFC89AC-4951-453F-9D9D-BD6AC37390C6}" destId="{FB4A6933-87D9-463D-A9A5-2FCE1CF40905}" srcOrd="0" destOrd="0" presId="urn:microsoft.com/office/officeart/2008/layout/HorizontalMultiLevelHierarchy"/>
    <dgm:cxn modelId="{526CF836-D9EF-460E-9820-EA1A9260A3C4}" type="presParOf" srcId="{4D949EA0-D968-4098-92A8-18178E2057EC}" destId="{50722AFC-D7AA-4CBC-8A64-F556BC1205B7}" srcOrd="5" destOrd="0" presId="urn:microsoft.com/office/officeart/2008/layout/HorizontalMultiLevelHierarchy"/>
    <dgm:cxn modelId="{A5426FFE-0EF0-4837-9A04-A4641D40A932}" type="presParOf" srcId="{50722AFC-D7AA-4CBC-8A64-F556BC1205B7}" destId="{A6C3CAF4-45F7-4D4D-9079-C2A376469124}" srcOrd="0" destOrd="0" presId="urn:microsoft.com/office/officeart/2008/layout/HorizontalMultiLevelHierarchy"/>
    <dgm:cxn modelId="{91A29141-EE59-439C-8CDB-B983AEEFD949}" type="presParOf" srcId="{50722AFC-D7AA-4CBC-8A64-F556BC1205B7}" destId="{C51AF724-BDFF-4954-8F7E-B8C9BCF13A40}" srcOrd="1" destOrd="0" presId="urn:microsoft.com/office/officeart/2008/layout/HorizontalMultiLevelHierarchy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267B0-1393-422B-B39C-4F516DD0F89D}">
      <dsp:nvSpPr>
        <dsp:cNvPr id="0" name=""/>
        <dsp:cNvSpPr/>
      </dsp:nvSpPr>
      <dsp:spPr>
        <a:xfrm>
          <a:off x="707539" y="0"/>
          <a:ext cx="8018779" cy="1651060"/>
        </a:xfrm>
        <a:prstGeom prst="rightArrow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CD3FD4-4B39-4FEF-87B7-962F5E058D85}">
      <dsp:nvSpPr>
        <dsp:cNvPr id="0" name=""/>
        <dsp:cNvSpPr/>
      </dsp:nvSpPr>
      <dsp:spPr>
        <a:xfrm>
          <a:off x="162605" y="495318"/>
          <a:ext cx="2830157" cy="6604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Структура</a:t>
          </a:r>
        </a:p>
      </dsp:txBody>
      <dsp:txXfrm>
        <a:off x="194844" y="527557"/>
        <a:ext cx="2765679" cy="595946"/>
      </dsp:txXfrm>
    </dsp:sp>
    <dsp:sp modelId="{CBC69078-AC4D-4FF0-BEEA-F639A3C42339}">
      <dsp:nvSpPr>
        <dsp:cNvPr id="0" name=""/>
        <dsp:cNvSpPr/>
      </dsp:nvSpPr>
      <dsp:spPr>
        <a:xfrm>
          <a:off x="3301850" y="495318"/>
          <a:ext cx="2830157" cy="660424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Процесс</a:t>
          </a:r>
        </a:p>
      </dsp:txBody>
      <dsp:txXfrm>
        <a:off x="3334089" y="527557"/>
        <a:ext cx="2765679" cy="595946"/>
      </dsp:txXfrm>
    </dsp:sp>
    <dsp:sp modelId="{8D19D630-FCED-4979-8DA1-A783A6CFB016}">
      <dsp:nvSpPr>
        <dsp:cNvPr id="0" name=""/>
        <dsp:cNvSpPr/>
      </dsp:nvSpPr>
      <dsp:spPr>
        <a:xfrm>
          <a:off x="6441095" y="495318"/>
          <a:ext cx="2830157" cy="660424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Результат</a:t>
          </a:r>
        </a:p>
      </dsp:txBody>
      <dsp:txXfrm>
        <a:off x="6473334" y="527557"/>
        <a:ext cx="2765679" cy="5959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74487-130F-4026-8EDD-1EAE48936396}">
      <dsp:nvSpPr>
        <dsp:cNvPr id="0" name=""/>
        <dsp:cNvSpPr/>
      </dsp:nvSpPr>
      <dsp:spPr>
        <a:xfrm>
          <a:off x="597302" y="2009377"/>
          <a:ext cx="356775" cy="966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387" y="0"/>
              </a:lnTo>
              <a:lnTo>
                <a:pt x="178387" y="966743"/>
              </a:lnTo>
              <a:lnTo>
                <a:pt x="356775" y="966743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49928" y="2466987"/>
        <a:ext cx="51523" cy="51523"/>
      </dsp:txXfrm>
    </dsp:sp>
    <dsp:sp modelId="{4E2BB368-974B-48C8-B722-3E3A530967C2}">
      <dsp:nvSpPr>
        <dsp:cNvPr id="0" name=""/>
        <dsp:cNvSpPr/>
      </dsp:nvSpPr>
      <dsp:spPr>
        <a:xfrm>
          <a:off x="597302" y="760039"/>
          <a:ext cx="362208" cy="1249338"/>
        </a:xfrm>
        <a:custGeom>
          <a:avLst/>
          <a:gdLst/>
          <a:ahLst/>
          <a:cxnLst/>
          <a:rect l="0" t="0" r="0" b="0"/>
          <a:pathLst>
            <a:path>
              <a:moveTo>
                <a:pt x="0" y="1249338"/>
              </a:moveTo>
              <a:lnTo>
                <a:pt x="181104" y="1249338"/>
              </a:lnTo>
              <a:lnTo>
                <a:pt x="181104" y="0"/>
              </a:lnTo>
              <a:lnTo>
                <a:pt x="362208" y="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45887" y="1352188"/>
        <a:ext cx="65039" cy="65039"/>
      </dsp:txXfrm>
    </dsp:sp>
    <dsp:sp modelId="{6E93BEDE-48FD-4808-B62E-FD779958A46D}">
      <dsp:nvSpPr>
        <dsp:cNvPr id="0" name=""/>
        <dsp:cNvSpPr/>
      </dsp:nvSpPr>
      <dsp:spPr>
        <a:xfrm>
          <a:off x="597302" y="1776847"/>
          <a:ext cx="363947" cy="232530"/>
        </a:xfrm>
        <a:custGeom>
          <a:avLst/>
          <a:gdLst/>
          <a:ahLst/>
          <a:cxnLst/>
          <a:rect l="0" t="0" r="0" b="0"/>
          <a:pathLst>
            <a:path>
              <a:moveTo>
                <a:pt x="0" y="232530"/>
              </a:moveTo>
              <a:lnTo>
                <a:pt x="181973" y="232530"/>
              </a:lnTo>
              <a:lnTo>
                <a:pt x="181973" y="0"/>
              </a:lnTo>
              <a:lnTo>
                <a:pt x="363947" y="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68479" y="1882315"/>
        <a:ext cx="21594" cy="21594"/>
      </dsp:txXfrm>
    </dsp:sp>
    <dsp:sp modelId="{284B6552-09AC-4E8A-BF1A-E5A7747705A7}">
      <dsp:nvSpPr>
        <dsp:cNvPr id="0" name=""/>
        <dsp:cNvSpPr/>
      </dsp:nvSpPr>
      <dsp:spPr>
        <a:xfrm rot="16200000">
          <a:off x="-1268455" y="1711483"/>
          <a:ext cx="3135727" cy="5957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spc="-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Стандартизация</a:t>
          </a:r>
          <a:endParaRPr lang="ru-RU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-1268455" y="1711483"/>
        <a:ext cx="3135727" cy="595788"/>
      </dsp:txXfrm>
    </dsp:sp>
    <dsp:sp modelId="{59832CF0-B12F-4E58-9211-A2B37BB2A07F}">
      <dsp:nvSpPr>
        <dsp:cNvPr id="0" name=""/>
        <dsp:cNvSpPr/>
      </dsp:nvSpPr>
      <dsp:spPr>
        <a:xfrm>
          <a:off x="961250" y="1478953"/>
          <a:ext cx="1954185" cy="5957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оснащения</a:t>
          </a:r>
          <a:endParaRPr lang="ru-RU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61250" y="1478953"/>
        <a:ext cx="1954185" cy="595788"/>
      </dsp:txXfrm>
    </dsp:sp>
    <dsp:sp modelId="{8CEB444D-35C8-4987-88AD-866FBAB38BF8}">
      <dsp:nvSpPr>
        <dsp:cNvPr id="0" name=""/>
        <dsp:cNvSpPr/>
      </dsp:nvSpPr>
      <dsp:spPr>
        <a:xfrm>
          <a:off x="959511" y="462145"/>
          <a:ext cx="1954185" cy="5957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расположения</a:t>
          </a:r>
          <a:endParaRPr lang="ru-RU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59511" y="462145"/>
        <a:ext cx="1954185" cy="595788"/>
      </dsp:txXfrm>
    </dsp:sp>
    <dsp:sp modelId="{EE62BCAD-FED0-4500-8EB2-0DEC789D6606}">
      <dsp:nvSpPr>
        <dsp:cNvPr id="0" name=""/>
        <dsp:cNvSpPr/>
      </dsp:nvSpPr>
      <dsp:spPr>
        <a:xfrm>
          <a:off x="954078" y="2678227"/>
          <a:ext cx="1954185" cy="5957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помещений</a:t>
          </a:r>
          <a:endParaRPr lang="ru-RU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54078" y="2678227"/>
        <a:ext cx="1954185" cy="595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C89AC-4951-453F-9D9D-BD6AC37390C6}">
      <dsp:nvSpPr>
        <dsp:cNvPr id="0" name=""/>
        <dsp:cNvSpPr/>
      </dsp:nvSpPr>
      <dsp:spPr>
        <a:xfrm>
          <a:off x="684101" y="1838119"/>
          <a:ext cx="449448" cy="1168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724" y="0"/>
              </a:lnTo>
              <a:lnTo>
                <a:pt x="224724" y="1168778"/>
              </a:lnTo>
              <a:lnTo>
                <a:pt x="449448" y="1168778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77520" y="2391203"/>
        <a:ext cx="62610" cy="62610"/>
      </dsp:txXfrm>
    </dsp:sp>
    <dsp:sp modelId="{17C9099B-9C5C-455C-B89D-263014F3BA17}">
      <dsp:nvSpPr>
        <dsp:cNvPr id="0" name=""/>
        <dsp:cNvSpPr/>
      </dsp:nvSpPr>
      <dsp:spPr>
        <a:xfrm>
          <a:off x="684101" y="1705441"/>
          <a:ext cx="449448" cy="132677"/>
        </a:xfrm>
        <a:custGeom>
          <a:avLst/>
          <a:gdLst/>
          <a:ahLst/>
          <a:cxnLst/>
          <a:rect l="0" t="0" r="0" b="0"/>
          <a:pathLst>
            <a:path>
              <a:moveTo>
                <a:pt x="0" y="132677"/>
              </a:moveTo>
              <a:lnTo>
                <a:pt x="224724" y="132677"/>
              </a:lnTo>
              <a:lnTo>
                <a:pt x="224724" y="0"/>
              </a:lnTo>
              <a:lnTo>
                <a:pt x="449448" y="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97110" y="1760065"/>
        <a:ext cx="23431" cy="23431"/>
      </dsp:txXfrm>
    </dsp:sp>
    <dsp:sp modelId="{ABEE32B3-0BED-4A9E-A660-EE4ED2122BD6}">
      <dsp:nvSpPr>
        <dsp:cNvPr id="0" name=""/>
        <dsp:cNvSpPr/>
      </dsp:nvSpPr>
      <dsp:spPr>
        <a:xfrm>
          <a:off x="684101" y="501806"/>
          <a:ext cx="449448" cy="1336313"/>
        </a:xfrm>
        <a:custGeom>
          <a:avLst/>
          <a:gdLst/>
          <a:ahLst/>
          <a:cxnLst/>
          <a:rect l="0" t="0" r="0" b="0"/>
          <a:pathLst>
            <a:path>
              <a:moveTo>
                <a:pt x="0" y="1336313"/>
              </a:moveTo>
              <a:lnTo>
                <a:pt x="224724" y="1336313"/>
              </a:lnTo>
              <a:lnTo>
                <a:pt x="224724" y="0"/>
              </a:lnTo>
              <a:lnTo>
                <a:pt x="449448" y="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73579" y="1134716"/>
        <a:ext cx="70493" cy="70493"/>
      </dsp:txXfrm>
    </dsp:sp>
    <dsp:sp modelId="{284B6552-09AC-4E8A-BF1A-E5A7747705A7}">
      <dsp:nvSpPr>
        <dsp:cNvPr id="0" name=""/>
        <dsp:cNvSpPr/>
      </dsp:nvSpPr>
      <dsp:spPr>
        <a:xfrm rot="16200000">
          <a:off x="-1452042" y="1497054"/>
          <a:ext cx="3590157" cy="682129"/>
        </a:xfrm>
        <a:prstGeom prst="rect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 spc="-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Стандартизация</a:t>
          </a:r>
          <a:endParaRPr lang="ru-RU" sz="3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-1452042" y="1497054"/>
        <a:ext cx="3590157" cy="682129"/>
      </dsp:txXfrm>
    </dsp:sp>
    <dsp:sp modelId="{097C92CA-F922-4097-AA79-AACEC2A5F224}">
      <dsp:nvSpPr>
        <dsp:cNvPr id="0" name=""/>
        <dsp:cNvSpPr/>
      </dsp:nvSpPr>
      <dsp:spPr>
        <a:xfrm>
          <a:off x="1133550" y="105901"/>
          <a:ext cx="2237386" cy="79180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оказания медицинской помощи</a:t>
          </a:r>
          <a:endParaRPr lang="ru-RU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133550" y="105901"/>
        <a:ext cx="2237386" cy="791809"/>
      </dsp:txXfrm>
    </dsp:sp>
    <dsp:sp modelId="{530DAF48-27BB-4BAF-9061-C3796A0F7971}">
      <dsp:nvSpPr>
        <dsp:cNvPr id="0" name=""/>
        <dsp:cNvSpPr/>
      </dsp:nvSpPr>
      <dsp:spPr>
        <a:xfrm>
          <a:off x="1133550" y="1364376"/>
          <a:ext cx="2237386" cy="68212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лекарственного обеспечения</a:t>
          </a:r>
          <a:endParaRPr lang="ru-RU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133550" y="1364376"/>
        <a:ext cx="2237386" cy="682129"/>
      </dsp:txXfrm>
    </dsp:sp>
    <dsp:sp modelId="{A6C3CAF4-45F7-4D4D-9079-C2A376469124}">
      <dsp:nvSpPr>
        <dsp:cNvPr id="0" name=""/>
        <dsp:cNvSpPr/>
      </dsp:nvSpPr>
      <dsp:spPr>
        <a:xfrm>
          <a:off x="1133550" y="2665833"/>
          <a:ext cx="2237386" cy="68212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информатизации и коммуникации</a:t>
          </a:r>
          <a:endParaRPr lang="ru-RU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133550" y="2665833"/>
        <a:ext cx="2237386" cy="682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5DD0D-6C79-4EFB-9BE2-9091F8AE41F5}">
      <dsp:nvSpPr>
        <dsp:cNvPr id="0" name=""/>
        <dsp:cNvSpPr/>
      </dsp:nvSpPr>
      <dsp:spPr>
        <a:xfrm>
          <a:off x="484373" y="1908440"/>
          <a:ext cx="1830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6320"/>
              </a:moveTo>
              <a:lnTo>
                <a:pt x="91547" y="56320"/>
              </a:lnTo>
              <a:lnTo>
                <a:pt x="91547" y="45720"/>
              </a:lnTo>
              <a:lnTo>
                <a:pt x="183095" y="457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71335" y="1949575"/>
        <a:ext cx="9170" cy="9170"/>
      </dsp:txXfrm>
    </dsp:sp>
    <dsp:sp modelId="{284B6552-09AC-4E8A-BF1A-E5A7747705A7}">
      <dsp:nvSpPr>
        <dsp:cNvPr id="0" name=""/>
        <dsp:cNvSpPr/>
      </dsp:nvSpPr>
      <dsp:spPr>
        <a:xfrm rot="16200000">
          <a:off x="-1365622" y="1723296"/>
          <a:ext cx="3217063" cy="482928"/>
        </a:xfrm>
        <a:prstGeom prst="rect">
          <a:avLst/>
        </a:prstGeom>
        <a:solidFill>
          <a:srgbClr val="B435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spc="-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Стандартизация</a:t>
          </a:r>
          <a:endParaRPr lang="ru-RU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-1365622" y="1723296"/>
        <a:ext cx="3217063" cy="482928"/>
      </dsp:txXfrm>
    </dsp:sp>
    <dsp:sp modelId="{895BF1CC-16CC-4656-B059-FC081EDDEAC9}">
      <dsp:nvSpPr>
        <dsp:cNvPr id="0" name=""/>
        <dsp:cNvSpPr/>
      </dsp:nvSpPr>
      <dsp:spPr>
        <a:xfrm>
          <a:off x="667468" y="1278959"/>
          <a:ext cx="1584004" cy="1350402"/>
        </a:xfrm>
        <a:prstGeom prst="rect">
          <a:avLst/>
        </a:prstGeom>
        <a:solidFill>
          <a:srgbClr val="B435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оценки качества медицинской помощи</a:t>
          </a:r>
          <a:endParaRPr lang="ru-RU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67468" y="1278959"/>
        <a:ext cx="1584004" cy="13504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C89AC-4951-453F-9D9D-BD6AC37390C6}">
      <dsp:nvSpPr>
        <dsp:cNvPr id="0" name=""/>
        <dsp:cNvSpPr/>
      </dsp:nvSpPr>
      <dsp:spPr>
        <a:xfrm>
          <a:off x="578143" y="1878841"/>
          <a:ext cx="379745" cy="988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9872" y="0"/>
              </a:lnTo>
              <a:lnTo>
                <a:pt x="189872" y="988200"/>
              </a:lnTo>
              <a:lnTo>
                <a:pt x="379745" y="988200"/>
              </a:lnTo>
            </a:path>
          </a:pathLst>
        </a:custGeom>
        <a:noFill/>
        <a:ln w="12700" cap="flat" cmpd="sng" algn="ctr">
          <a:solidFill>
            <a:srgbClr val="38572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41550" y="2346475"/>
        <a:ext cx="52932" cy="52932"/>
      </dsp:txXfrm>
    </dsp:sp>
    <dsp:sp modelId="{17C9099B-9C5C-455C-B89D-263014F3BA17}">
      <dsp:nvSpPr>
        <dsp:cNvPr id="0" name=""/>
        <dsp:cNvSpPr/>
      </dsp:nvSpPr>
      <dsp:spPr>
        <a:xfrm>
          <a:off x="578143" y="1766662"/>
          <a:ext cx="379745" cy="112178"/>
        </a:xfrm>
        <a:custGeom>
          <a:avLst/>
          <a:gdLst/>
          <a:ahLst/>
          <a:cxnLst/>
          <a:rect l="0" t="0" r="0" b="0"/>
          <a:pathLst>
            <a:path>
              <a:moveTo>
                <a:pt x="0" y="112178"/>
              </a:moveTo>
              <a:lnTo>
                <a:pt x="189872" y="112178"/>
              </a:lnTo>
              <a:lnTo>
                <a:pt x="189872" y="0"/>
              </a:lnTo>
              <a:lnTo>
                <a:pt x="379745" y="0"/>
              </a:lnTo>
            </a:path>
          </a:pathLst>
        </a:custGeom>
        <a:noFill/>
        <a:ln w="12700" cap="flat" cmpd="sng" algn="ctr">
          <a:solidFill>
            <a:srgbClr val="38572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58117" y="1812852"/>
        <a:ext cx="19798" cy="19798"/>
      </dsp:txXfrm>
    </dsp:sp>
    <dsp:sp modelId="{ABEE32B3-0BED-4A9E-A660-EE4ED2122BD6}">
      <dsp:nvSpPr>
        <dsp:cNvPr id="0" name=""/>
        <dsp:cNvSpPr/>
      </dsp:nvSpPr>
      <dsp:spPr>
        <a:xfrm>
          <a:off x="578143" y="748991"/>
          <a:ext cx="379745" cy="1129850"/>
        </a:xfrm>
        <a:custGeom>
          <a:avLst/>
          <a:gdLst/>
          <a:ahLst/>
          <a:cxnLst/>
          <a:rect l="0" t="0" r="0" b="0"/>
          <a:pathLst>
            <a:path>
              <a:moveTo>
                <a:pt x="0" y="1129850"/>
              </a:moveTo>
              <a:lnTo>
                <a:pt x="189872" y="1129850"/>
              </a:lnTo>
              <a:lnTo>
                <a:pt x="189872" y="0"/>
              </a:lnTo>
              <a:lnTo>
                <a:pt x="379745" y="0"/>
              </a:lnTo>
            </a:path>
          </a:pathLst>
        </a:custGeom>
        <a:noFill/>
        <a:ln w="12700" cap="flat" cmpd="sng" algn="ctr">
          <a:solidFill>
            <a:srgbClr val="38572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38217" y="1284117"/>
        <a:ext cx="59597" cy="59597"/>
      </dsp:txXfrm>
    </dsp:sp>
    <dsp:sp modelId="{284B6552-09AC-4E8A-BF1A-E5A7747705A7}">
      <dsp:nvSpPr>
        <dsp:cNvPr id="0" name=""/>
        <dsp:cNvSpPr/>
      </dsp:nvSpPr>
      <dsp:spPr>
        <a:xfrm rot="16200000">
          <a:off x="-1227961" y="1590471"/>
          <a:ext cx="3035471" cy="576739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Трансформация</a:t>
          </a:r>
        </a:p>
      </dsp:txBody>
      <dsp:txXfrm>
        <a:off x="-1227961" y="1590471"/>
        <a:ext cx="3035471" cy="576739"/>
      </dsp:txXfrm>
    </dsp:sp>
    <dsp:sp modelId="{097C92CA-F922-4097-AA79-AACEC2A5F224}">
      <dsp:nvSpPr>
        <dsp:cNvPr id="0" name=""/>
        <dsp:cNvSpPr/>
      </dsp:nvSpPr>
      <dsp:spPr>
        <a:xfrm>
          <a:off x="957888" y="414254"/>
          <a:ext cx="1891706" cy="669473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фармаконадзора</a:t>
          </a:r>
          <a:r>
            <a:rPr lang="ru-RU" alt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мониторинга безопасности </a:t>
          </a:r>
        </a:p>
      </dsp:txBody>
      <dsp:txXfrm>
        <a:off x="957888" y="414254"/>
        <a:ext cx="1891706" cy="669473"/>
      </dsp:txXfrm>
    </dsp:sp>
    <dsp:sp modelId="{530DAF48-27BB-4BAF-9061-C3796A0F7971}">
      <dsp:nvSpPr>
        <dsp:cNvPr id="0" name=""/>
        <dsp:cNvSpPr/>
      </dsp:nvSpPr>
      <dsp:spPr>
        <a:xfrm>
          <a:off x="957888" y="1478292"/>
          <a:ext cx="1891706" cy="576739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«электронный инспектор»</a:t>
          </a:r>
        </a:p>
      </dsp:txBody>
      <dsp:txXfrm>
        <a:off x="957888" y="1478292"/>
        <a:ext cx="1891706" cy="576739"/>
      </dsp:txXfrm>
    </dsp:sp>
    <dsp:sp modelId="{A6C3CAF4-45F7-4D4D-9079-C2A376469124}">
      <dsp:nvSpPr>
        <dsp:cNvPr id="0" name=""/>
        <dsp:cNvSpPr/>
      </dsp:nvSpPr>
      <dsp:spPr>
        <a:xfrm>
          <a:off x="957888" y="2578671"/>
          <a:ext cx="1891706" cy="576739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электронный бенчмаркинг </a:t>
          </a:r>
          <a:endParaRPr lang="ru-RU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57888" y="2578671"/>
        <a:ext cx="1891706" cy="576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0.60953</cdr:x>
      <cdr:y>0.47202</cdr:y>
    </cdr:from>
    <cdr:to>
      <cdr:x>0.83763</cdr:x>
      <cdr:y>0.52634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77828" y="2400204"/>
          <a:ext cx="2723423" cy="276225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 суда доходит каждое 10 дело!</a:t>
          </a:r>
          <a:endParaRPr lang="ru-RU" sz="1100" b="1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65099-FD83-4BAC-BE80-575E71DC8F6A}" type="datetimeFigureOut">
              <a:rPr lang="ru-RU" smtClean="0"/>
              <a:t>07.10.2019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975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56972-C5FD-4BBD-B084-360AE8EEE2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64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1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3" y="1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3258A-41B2-3747-B1E9-4BA9C6EE207C}" type="datetimeFigureOut">
              <a:rPr lang="en-US" smtClean="0"/>
              <a:pPr/>
              <a:t>10/7/2019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66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E2F04-1AAF-1B46-94DF-49125CA5DB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3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0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9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62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2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8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E2F04-1AAF-1B46-94DF-49125CA5DB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97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E2F04-1AAF-1B46-94DF-49125CA5DB7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E2F04-1AAF-1B46-94DF-49125CA5DB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79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E2F04-1AAF-1B46-94DF-49125CA5DB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26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E2F04-1AAF-1B46-94DF-49125CA5DB7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53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There are 3 factors appear in this system.</a:t>
            </a:r>
            <a:r>
              <a:rPr kumimoji="1" lang="ja-JP" altLang="en-US" dirty="0"/>
              <a:t>ー</a:t>
            </a:r>
            <a:r>
              <a:rPr kumimoji="1" lang="en-US" altLang="ja-JP" dirty="0"/>
              <a:t> According to the Flow of the investigation,/ First; /the HOSPITAL which the accident occurred, /the hospital  judge by himself, /that it is the accident or not, /and organize the "IN-HOSPITAL INVESTIGATION". </a:t>
            </a:r>
          </a:p>
          <a:p>
            <a:r>
              <a:rPr kumimoji="1" lang="en-US" altLang="ja-JP" dirty="0"/>
              <a:t>The second factor/ is "SUPPORTING ORGANIZATION", which consist of </a:t>
            </a:r>
            <a:r>
              <a:rPr kumimoji="1" lang="en-US" altLang="ja-JP" dirty="0" err="1"/>
              <a:t>Drs</a:t>
            </a:r>
            <a:r>
              <a:rPr kumimoji="1" lang="en-US" altLang="ja-JP" dirty="0"/>
              <a:t> &amp; </a:t>
            </a:r>
            <a:r>
              <a:rPr kumimoji="1" lang="en-US" altLang="ja-JP" dirty="0" err="1"/>
              <a:t>Nss</a:t>
            </a:r>
            <a:r>
              <a:rPr kumimoji="1" lang="en-US" altLang="ja-JP" dirty="0"/>
              <a:t> outside the concerned hospital, and support the investigation.</a:t>
            </a:r>
          </a:p>
          <a:p>
            <a:r>
              <a:rPr kumimoji="1" lang="en-US" altLang="ja-JP" dirty="0"/>
              <a:t>Third one / is our organization MEDICAL ACCIDENT INVESTIGATION &amp; SUPPORT CENTER. We do not directly touch- into the In-hospital investigation. We receive the report from the hospital,/ and analyze them, and draw up PREVENTIVE MEASURES. /And if the family or the hospital request,/ we do the ISC investigation.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FBD8C-0FEF-CE4C-94D8-18BCBC76364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298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E2F04-1AAF-1B46-94DF-49125CA5DB7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279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Трудно переоценить роль стандартизации здравоохранения в  улучшение демографической</a:t>
            </a:r>
            <a:r>
              <a:rPr lang="ru-RU" baseline="0" dirty="0"/>
              <a:t> ситуации. </a:t>
            </a:r>
            <a:endParaRPr lang="ru-R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В настоящее время в Российской Федерации созданы</a:t>
            </a:r>
            <a:r>
              <a:rPr lang="ru-RU" baseline="0" dirty="0"/>
              <a:t> полноценные </a:t>
            </a:r>
            <a:r>
              <a:rPr lang="ru-RU" dirty="0"/>
              <a:t>условия для стандартизации</a:t>
            </a:r>
            <a:r>
              <a:rPr lang="ru-RU" baseline="0" dirty="0"/>
              <a:t>: порядки оказания медицинской помощи, критерии оценки качества медицинской помощи, перечень жизненно необходимых и важнейших лекарственных препаратов для медицинского применения, ведется работа по разработке клинических рекомендаций (протоколов лечения) и другие позиции, представленные на слайде.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 исполнение поручений Правительства Российской Федерации,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разработан проект федерального закона  «О внесении изменений в Федеральный закон «Об основах охраны здоровья граждан в Российской Федерации»  по вопросам клинических рекомендаций»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Целью законопроекта является урегулирование вопросов разработки, пересмотра и утверждения клинических рекомендаций (протоколов лечения) по вопросам оказания медицинской помощи, разрабатываемых и утверждаемых профессиональными медицинскими некоммерческими организациями. В проекте унифицированы подходы к структуре и содержанию клинических рекомендаций, протоколов лечения, а также к порядку разработки, пересмотру и их утверждению. Принятие законопроекта будет способствовать улучшению качества медицинской помощи, оказываемой медицинскими организациями.</a:t>
            </a:r>
          </a:p>
          <a:p>
            <a:pPr marL="0" marR="0" lvl="0" indent="0" algn="l" defTabSz="9143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Говоря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качестве медицинской помощи, считаю необходимым раскрыть это понятие: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2,</a:t>
            </a:r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основах охраны здоровья граждан,</a:t>
            </a:r>
            <a:r>
              <a:rPr lang="ru-RU" sz="12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 качество, как </a:t>
            </a:r>
            <a:r>
              <a:rPr lang="ru-RU" sz="1200" dirty="0">
                <a:solidFill>
                  <a:schemeClr val="bg1"/>
                </a:solidFill>
                <a:latin typeface="Verdana"/>
                <a:cs typeface="Verdana"/>
              </a:rPr>
              <a:t>своевременность оказания</a:t>
            </a:r>
            <a:r>
              <a:rPr lang="ru-RU" sz="1200" baseline="0" dirty="0">
                <a:solidFill>
                  <a:schemeClr val="bg1"/>
                </a:solidFill>
                <a:latin typeface="Verdana"/>
                <a:cs typeface="Verdana"/>
              </a:rPr>
              <a:t> и </a:t>
            </a:r>
            <a:r>
              <a:rPr lang="ru-RU" sz="1200" dirty="0">
                <a:solidFill>
                  <a:schemeClr val="bg1"/>
                </a:solidFill>
                <a:latin typeface="Verdana"/>
                <a:cs typeface="Verdana"/>
              </a:rPr>
              <a:t>правильность выбора методов профилактики, диагностики, лечения и реабилитации при оказании медицинской помощи с одновременным достижением запланированного</a:t>
            </a:r>
            <a:r>
              <a:rPr lang="ru-RU" sz="1200" baseline="0" dirty="0">
                <a:solidFill>
                  <a:schemeClr val="bg1"/>
                </a:solidFill>
                <a:latin typeface="Verdana"/>
                <a:cs typeface="Verdana"/>
              </a:rPr>
              <a:t> результата. </a:t>
            </a:r>
            <a:r>
              <a:rPr lang="ru-RU" sz="12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Стандартизация, в свою очередь,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преследует целью тотальную «технологичность» (во производимость) качества медицинских услуг в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организациях, любой организационно правовой формы собственности. </a:t>
            </a:r>
          </a:p>
          <a:p>
            <a:endParaRPr lang="ru-RU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843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E2F04-1AAF-1B46-94DF-49125CA5DB7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09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E2F04-1AAF-1B46-94DF-49125CA5DB7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61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3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0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31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67" y="475760"/>
            <a:ext cx="8718061" cy="355600"/>
          </a:xfrm>
        </p:spPr>
        <p:txBody>
          <a:bodyPr lIns="0" tIns="0" rIns="0" bIns="0" anchor="t">
            <a:noAutofit/>
          </a:bodyPr>
          <a:lstStyle>
            <a:lvl1pPr>
              <a:defRPr sz="3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7971" y="2223451"/>
            <a:ext cx="7864616" cy="150018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>
                <a:solidFill>
                  <a:schemeClr val="accent3"/>
                </a:solidFill>
              </a:defRPr>
            </a:lvl1pPr>
            <a:lvl2pPr marL="4571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601785" y="935587"/>
            <a:ext cx="5428568" cy="440776"/>
          </a:xfrm>
        </p:spPr>
        <p:txBody>
          <a:bodyPr lIns="0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159" indent="0" algn="ctr">
              <a:buNone/>
              <a:defRPr sz="2000"/>
            </a:lvl2pPr>
            <a:lvl3pPr marL="914320" indent="0" algn="ctr">
              <a:buNone/>
              <a:defRPr sz="1800"/>
            </a:lvl3pPr>
            <a:lvl4pPr marL="1371480" indent="0" algn="ctr">
              <a:buNone/>
              <a:defRPr sz="1600"/>
            </a:lvl4pPr>
            <a:lvl5pPr marL="1828640" indent="0" algn="ctr">
              <a:buNone/>
              <a:defRPr sz="1600"/>
            </a:lvl5pPr>
            <a:lvl6pPr marL="2285800" indent="0" algn="ctr">
              <a:buNone/>
              <a:defRPr sz="1600"/>
            </a:lvl6pPr>
            <a:lvl7pPr marL="2742959" indent="0" algn="ctr">
              <a:buNone/>
              <a:defRPr sz="1600"/>
            </a:lvl7pPr>
            <a:lvl8pPr marL="3200119" indent="0" algn="ctr">
              <a:buNone/>
              <a:defRPr sz="1600"/>
            </a:lvl8pPr>
            <a:lvl9pPr marL="36572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8717677" y="6035046"/>
            <a:ext cx="396239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ctr" defTabSz="914321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9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2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80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4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99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62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2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8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76A51F0-E5B3-2D49-876A-2CB5B4572D55}" type="slidenum">
              <a:rPr lang="en-US" sz="1000" smtClean="0">
                <a:solidFill>
                  <a:schemeClr val="accent1"/>
                </a:solidFill>
              </a:rPr>
              <a:pPr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8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940" y="476737"/>
            <a:ext cx="9002933" cy="454088"/>
          </a:xfrm>
        </p:spPr>
        <p:txBody>
          <a:bodyPr lIns="0" tIns="0" rIns="0" bIns="0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01785" y="937968"/>
            <a:ext cx="5428568" cy="440776"/>
          </a:xfrm>
        </p:spPr>
        <p:txBody>
          <a:bodyPr lIns="0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159" indent="0" algn="ctr">
              <a:buNone/>
              <a:defRPr sz="2000"/>
            </a:lvl2pPr>
            <a:lvl3pPr marL="914320" indent="0" algn="ctr">
              <a:buNone/>
              <a:defRPr sz="1800"/>
            </a:lvl3pPr>
            <a:lvl4pPr marL="1371480" indent="0" algn="ctr">
              <a:buNone/>
              <a:defRPr sz="1600"/>
            </a:lvl4pPr>
            <a:lvl5pPr marL="1828640" indent="0" algn="ctr">
              <a:buNone/>
              <a:defRPr sz="1600"/>
            </a:lvl5pPr>
            <a:lvl6pPr marL="2285800" indent="0" algn="ctr">
              <a:buNone/>
              <a:defRPr sz="1600"/>
            </a:lvl6pPr>
            <a:lvl7pPr marL="2742959" indent="0" algn="ctr">
              <a:buNone/>
              <a:defRPr sz="1600"/>
            </a:lvl7pPr>
            <a:lvl8pPr marL="3200119" indent="0" algn="ctr">
              <a:buNone/>
              <a:defRPr sz="1600"/>
            </a:lvl8pPr>
            <a:lvl9pPr marL="36572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8717677" y="6035046"/>
            <a:ext cx="396239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ctr" defTabSz="914321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9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2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80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4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99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62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2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8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76A51F0-E5B3-2D49-876A-2CB5B4572D55}" type="slidenum">
              <a:rPr lang="en-US" sz="1000" smtClean="0">
                <a:solidFill>
                  <a:schemeClr val="accent1"/>
                </a:solidFill>
              </a:rPr>
              <a:pPr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92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6" orient="horz" pos="504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88" y="475258"/>
            <a:ext cx="9002933" cy="569593"/>
          </a:xfrm>
        </p:spPr>
        <p:txBody>
          <a:bodyPr lIns="0" tIns="0" rIns="0" bIns="0"/>
          <a:lstStyle>
            <a:lvl1pPr>
              <a:defRPr lang="en-US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2817453" y="1737363"/>
            <a:ext cx="8749323" cy="4309425"/>
          </a:xfrm>
        </p:spPr>
        <p:txBody>
          <a:bodyPr lIns="0" tIns="0" rIns="0" bIns="0"/>
          <a:lstStyle>
            <a:lvl1pPr marL="0" indent="0">
              <a:buClr>
                <a:schemeClr val="accent4"/>
              </a:buClr>
              <a:buFontTx/>
              <a:buNone/>
              <a:defRPr sz="2000" baseline="0">
                <a:solidFill>
                  <a:schemeClr val="tx1"/>
                </a:solidFill>
              </a:defRPr>
            </a:lvl1pPr>
            <a:lvl2pPr marL="9522" indent="0">
              <a:buNone/>
              <a:tabLst/>
              <a:defRPr sz="1500"/>
            </a:lvl2pPr>
            <a:lvl3pPr marL="9522" indent="0">
              <a:buNone/>
              <a:tabLst/>
              <a:defRPr sz="1400" b="1">
                <a:solidFill>
                  <a:schemeClr val="tx1"/>
                </a:solidFill>
              </a:defRPr>
            </a:lvl3pPr>
            <a:lvl4pPr marL="9522" indent="0">
              <a:buNone/>
              <a:tabLst/>
              <a:defRPr/>
            </a:lvl4pPr>
            <a:lvl5pPr marL="9522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4"/>
          </p:nvPr>
        </p:nvSpPr>
        <p:spPr>
          <a:xfrm>
            <a:off x="601785" y="935587"/>
            <a:ext cx="5428568" cy="440776"/>
          </a:xfrm>
        </p:spPr>
        <p:txBody>
          <a:bodyPr lIns="0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  <a:latin typeface="+mj-lt"/>
              </a:defRPr>
            </a:lvl1pPr>
            <a:lvl2pPr marL="457159" indent="0" algn="ctr">
              <a:buNone/>
              <a:defRPr sz="2000"/>
            </a:lvl2pPr>
            <a:lvl3pPr marL="914320" indent="0" algn="ctr">
              <a:buNone/>
              <a:defRPr sz="1800"/>
            </a:lvl3pPr>
            <a:lvl4pPr marL="1371480" indent="0" algn="ctr">
              <a:buNone/>
              <a:defRPr sz="1600"/>
            </a:lvl4pPr>
            <a:lvl5pPr marL="1828640" indent="0" algn="ctr">
              <a:buNone/>
              <a:defRPr sz="1600"/>
            </a:lvl5pPr>
            <a:lvl6pPr marL="2285800" indent="0" algn="ctr">
              <a:buNone/>
              <a:defRPr sz="1600"/>
            </a:lvl6pPr>
            <a:lvl7pPr marL="2742959" indent="0" algn="ctr">
              <a:buNone/>
              <a:defRPr sz="1600"/>
            </a:lvl7pPr>
            <a:lvl8pPr marL="3200119" indent="0" algn="ctr">
              <a:buNone/>
              <a:defRPr sz="1600"/>
            </a:lvl8pPr>
            <a:lvl9pPr marL="36572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8717677" y="6050676"/>
            <a:ext cx="396239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ctr" defTabSz="914321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9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2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80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4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99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62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2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8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76A51F0-E5B3-2D49-876A-2CB5B4572D55}" type="slidenum">
              <a:rPr lang="en-US" sz="1000" smtClean="0">
                <a:solidFill>
                  <a:schemeClr val="accent1"/>
                </a:solidFill>
              </a:rPr>
              <a:pPr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51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50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5296C-1AEA-42D9-805A-6AAEF4425B9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73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29734-731B-4CEF-BBDF-53042859C1C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44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6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3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4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2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9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 userDrawn="1"/>
        </p:nvGrpSpPr>
        <p:grpSpPr>
          <a:xfrm>
            <a:off x="3159807" y="901700"/>
            <a:ext cx="5872385" cy="5435104"/>
            <a:chOff x="6099661" y="4227602"/>
            <a:chExt cx="276241" cy="255671"/>
          </a:xfrm>
        </p:grpSpPr>
        <p:sp>
          <p:nvSpPr>
            <p:cNvPr id="26" name="Плюс 25"/>
            <p:cNvSpPr/>
            <p:nvPr userDrawn="1"/>
          </p:nvSpPr>
          <p:spPr>
            <a:xfrm>
              <a:off x="6099661" y="4227602"/>
              <a:ext cx="276241" cy="255671"/>
            </a:xfrm>
            <a:prstGeom prst="mathPlus">
              <a:avLst>
                <a:gd name="adj1" fmla="val 33520"/>
              </a:avLst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7" name="Рисунок 26"/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4871" y="4313426"/>
              <a:ext cx="145818" cy="84021"/>
            </a:xfrm>
            <a:prstGeom prst="rect">
              <a:avLst/>
            </a:prstGeom>
          </p:spPr>
        </p:pic>
      </p:grpSp>
      <p:sp>
        <p:nvSpPr>
          <p:cNvPr id="7" name="Прямоугольник 6"/>
          <p:cNvSpPr/>
          <p:nvPr userDrawn="1"/>
        </p:nvSpPr>
        <p:spPr>
          <a:xfrm>
            <a:off x="-25857" y="14395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100000"/>
                  <a:alpha val="94000"/>
                </a:schemeClr>
              </a:gs>
              <a:gs pos="54000">
                <a:schemeClr val="bg1">
                  <a:lumMod val="95000"/>
                  <a:alpha val="95000"/>
                </a:schemeClr>
              </a:gs>
              <a:gs pos="89000">
                <a:schemeClr val="bg1">
                  <a:lumMod val="95000"/>
                  <a:alpha val="94000"/>
                </a:schemeClr>
              </a:gs>
              <a:gs pos="100000">
                <a:schemeClr val="accent1">
                  <a:lumMod val="20000"/>
                  <a:lumOff val="80000"/>
                  <a:alpha val="93000"/>
                </a:schemeClr>
              </a:gs>
            </a:gsLst>
            <a:lin ang="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7207" y="-3484"/>
            <a:ext cx="10018936" cy="787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1580" y="169245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9201" y="2378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650544" y="7098"/>
            <a:ext cx="10564296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61924" y="821237"/>
            <a:ext cx="1479739" cy="804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641664" y="821238"/>
            <a:ext cx="10550336" cy="80462"/>
          </a:xfrm>
          <a:prstGeom prst="rect">
            <a:avLst/>
          </a:prstGeom>
          <a:gradFill flip="none" rotWithShape="1">
            <a:gsLst>
              <a:gs pos="75000">
                <a:srgbClr val="F2F2F2"/>
              </a:gs>
              <a:gs pos="0">
                <a:schemeClr val="bg1">
                  <a:lumMod val="85000"/>
                </a:schemeClr>
              </a:gs>
              <a:gs pos="100000">
                <a:srgbClr val="DFEBF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5083" y="821237"/>
            <a:ext cx="167007" cy="804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" y="93959"/>
            <a:ext cx="614509" cy="614509"/>
          </a:xfrm>
          <a:prstGeom prst="rect">
            <a:avLst/>
          </a:prstGeom>
        </p:spPr>
      </p:pic>
      <p:sp>
        <p:nvSpPr>
          <p:cNvPr id="19" name="Прямоугольник 18"/>
          <p:cNvSpPr/>
          <p:nvPr userDrawn="1"/>
        </p:nvSpPr>
        <p:spPr>
          <a:xfrm>
            <a:off x="570839" y="208063"/>
            <a:ext cx="2062013" cy="424732"/>
          </a:xfrm>
          <a:prstGeom prst="rect">
            <a:avLst/>
          </a:prstGeom>
        </p:spPr>
        <p:txBody>
          <a:bodyPr wrap="square">
            <a:spAutoFit/>
          </a:bodyPr>
          <a:lstStyle>
            <a:defPPr lvl="0">
              <a:defRPr lang="ru-RU"/>
            </a:defPPr>
            <a:lvl1pPr marL="0" lv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7263">
              <a:lnSpc>
                <a:spcPct val="80000"/>
              </a:lnSpc>
            </a:pPr>
            <a:r>
              <a:rPr lang="ru-RU" altLang="ru-RU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Федеральная служба </a:t>
            </a:r>
          </a:p>
          <a:p>
            <a:pPr defTabSz="957263">
              <a:lnSpc>
                <a:spcPct val="80000"/>
              </a:lnSpc>
            </a:pPr>
            <a:r>
              <a:rPr lang="ru-RU" altLang="ru-RU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по надзору </a:t>
            </a:r>
          </a:p>
          <a:p>
            <a:pPr defTabSz="957263">
              <a:lnSpc>
                <a:spcPct val="80000"/>
              </a:lnSpc>
            </a:pPr>
            <a:r>
              <a:rPr lang="ru-RU" altLang="ru-RU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в сфере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188770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663" r:id="rId12"/>
    <p:sldLayoutId id="2147483666" r:id="rId13"/>
    <p:sldLayoutId id="214748367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79" userDrawn="1">
          <p15:clr>
            <a:srgbClr val="F26B43"/>
          </p15:clr>
        </p15:guide>
        <p15:guide id="3" pos="1672" userDrawn="1">
          <p15:clr>
            <a:srgbClr val="F26B43"/>
          </p15:clr>
        </p15:guide>
        <p15:guide id="4" pos="1775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935" userDrawn="1">
          <p15:clr>
            <a:srgbClr val="F26B43"/>
          </p15:clr>
        </p15:guide>
        <p15:guide id="7" pos="3075" userDrawn="1">
          <p15:clr>
            <a:srgbClr val="F26B43"/>
          </p15:clr>
        </p15:guide>
        <p15:guide id="8" pos="3179" userDrawn="1">
          <p15:clr>
            <a:srgbClr val="F26B43"/>
          </p15:clr>
        </p15:guide>
        <p15:guide id="9" pos="3840" userDrawn="1">
          <p15:clr>
            <a:srgbClr val="F26B43"/>
          </p15:clr>
        </p15:guide>
        <p15:guide id="10" pos="4477" userDrawn="1">
          <p15:clr>
            <a:srgbClr val="F26B43"/>
          </p15:clr>
        </p15:guide>
        <p15:guide id="11" pos="4568" userDrawn="1">
          <p15:clr>
            <a:srgbClr val="F26B43"/>
          </p15:clr>
        </p15:guide>
        <p15:guide id="12" pos="5871" userDrawn="1">
          <p15:clr>
            <a:srgbClr val="F26B43"/>
          </p15:clr>
        </p15:guide>
        <p15:guide id="13" pos="5976" userDrawn="1">
          <p15:clr>
            <a:srgbClr val="F26B43"/>
          </p15:clr>
        </p15:guide>
        <p15:guide id="14" orient="horz" pos="3809" userDrawn="1">
          <p15:clr>
            <a:srgbClr val="F26B43"/>
          </p15:clr>
        </p15:guide>
        <p15:guide id="15" orient="horz" pos="3997" userDrawn="1">
          <p15:clr>
            <a:srgbClr val="F26B43"/>
          </p15:clr>
        </p15:guide>
        <p15:guide id="16" orient="horz" pos="3668" userDrawn="1">
          <p15:clr>
            <a:srgbClr val="F26B43"/>
          </p15:clr>
        </p15:guide>
        <p15:guide id="17" orient="horz" pos="1088" userDrawn="1">
          <p15:clr>
            <a:srgbClr val="F26B43"/>
          </p15:clr>
        </p15:guide>
        <p15:guide id="18" orient="horz" pos="504" userDrawn="1">
          <p15:clr>
            <a:srgbClr val="F26B43"/>
          </p15:clr>
        </p15:guide>
        <p15:guide id="19" pos="1048" userDrawn="1">
          <p15:clr>
            <a:srgbClr val="F26B43"/>
          </p15:clr>
        </p15:guide>
        <p15:guide id="20" orient="horz" pos="1230" userDrawn="1">
          <p15:clr>
            <a:srgbClr val="F26B43"/>
          </p15:clr>
        </p15:guide>
        <p15:guide id="21" orient="horz" pos="7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chart" Target="../charts/chart2.xml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7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1631501" y="5288672"/>
            <a:ext cx="885698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д.м.н., Мурашко М.А.</a:t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</a:t>
            </a:r>
          </a:p>
          <a:p>
            <a:pPr algn="ct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Федеральной службы по надзору </a:t>
            </a:r>
          </a:p>
          <a:p>
            <a:pPr algn="ct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сфере здравоохранения</a:t>
            </a:r>
          </a:p>
          <a:p>
            <a:pPr algn="ct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31502" y="2726229"/>
            <a:ext cx="88569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КАЧЕСТВО И БЕЗОПАСНОСТЬ</a:t>
            </a:r>
          </a:p>
          <a:p>
            <a:pPr algn="ctr"/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МЕДИЦИНСКОЙ ДЕЯТЕЛЬНОСТИ</a:t>
            </a:r>
          </a:p>
          <a:p>
            <a:pPr algn="ctr"/>
            <a:r>
              <a:rPr lang="ru-RU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НОВЫЕ РЕАЛИИ</a:t>
            </a:r>
          </a:p>
        </p:txBody>
      </p:sp>
    </p:spTree>
    <p:extLst>
      <p:ext uri="{BB962C8B-B14F-4D97-AF65-F5344CB8AC3E}">
        <p14:creationId xmlns:p14="http://schemas.microsoft.com/office/powerpoint/2010/main" val="2519224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496" y="1469828"/>
            <a:ext cx="1453473" cy="1453473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C4BF-6DBD-46E2-B6B8-14B906485141}" type="slidenum">
              <a:rPr lang="ru-RU" smtClean="0"/>
              <a:t>10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12339" y="399764"/>
            <a:ext cx="9613732" cy="6873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 ВНЕШНЕЙ ОЦЕНКИ МЕДИЦИНСКИХ ОРГАНИЗАЦИЙ</a:t>
            </a:r>
          </a:p>
          <a:p>
            <a:pPr algn="ctr">
              <a:lnSpc>
                <a:spcPct val="80000"/>
              </a:lnSpc>
            </a:pP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СООТВЕТСТВИЕ ТРЕБОВАНИЯМ РЕКОМЕНДАЦИЙ РОСЗДРАВНАДЗОРА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-1591869" y="791311"/>
            <a:ext cx="12701829" cy="5683350"/>
            <a:chOff x="-509829" y="1125211"/>
            <a:chExt cx="12701829" cy="5683350"/>
          </a:xfrm>
        </p:grpSpPr>
        <p:graphicFrame>
          <p:nvGraphicFramePr>
            <p:cNvPr id="5" name="Диаграмма 4"/>
            <p:cNvGraphicFramePr>
              <a:graphicFrameLocks/>
            </p:cNvGraphicFramePr>
            <p:nvPr/>
          </p:nvGraphicFramePr>
          <p:xfrm>
            <a:off x="6196102" y="1125211"/>
            <a:ext cx="5995898" cy="56833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Прямоугольник 5"/>
            <p:cNvSpPr/>
            <p:nvPr/>
          </p:nvSpPr>
          <p:spPr>
            <a:xfrm>
              <a:off x="-424649" y="6086145"/>
              <a:ext cx="6377931" cy="6948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8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Управление персоналом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434761" y="5550414"/>
              <a:ext cx="6388043" cy="6946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8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Эпидемиологическая безопасность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424199" y="4999155"/>
              <a:ext cx="6377482" cy="698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8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Идентификация пациентов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509829" y="3344694"/>
              <a:ext cx="6463111" cy="701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8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Экстренная и неотложная помощь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486830" y="1141821"/>
              <a:ext cx="6440114" cy="6986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sz="1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Переливание донорской крови и ее компонентов</a:t>
              </a: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6119376" y="2903940"/>
              <a:ext cx="468000" cy="468000"/>
              <a:chOff x="3257264" y="10029464"/>
              <a:chExt cx="727200" cy="727200"/>
            </a:xfrm>
          </p:grpSpPr>
          <p:sp>
            <p:nvSpPr>
              <p:cNvPr id="44" name="Овал 43"/>
              <p:cNvSpPr/>
              <p:nvPr/>
            </p:nvSpPr>
            <p:spPr>
              <a:xfrm>
                <a:off x="3257264" y="10029464"/>
                <a:ext cx="727200" cy="727200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45" name="Рисунок 44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423722" y="10123655"/>
                <a:ext cx="422693" cy="538818"/>
              </a:xfrm>
              <a:prstGeom prst="rect">
                <a:avLst/>
              </a:prstGeom>
            </p:spPr>
          </p:pic>
        </p:grpSp>
        <p:sp>
          <p:nvSpPr>
            <p:cNvPr id="12" name="Прямоугольник 11"/>
            <p:cNvSpPr/>
            <p:nvPr/>
          </p:nvSpPr>
          <p:spPr>
            <a:xfrm>
              <a:off x="-499143" y="3872979"/>
              <a:ext cx="6452425" cy="7136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8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Лекарственная безопасность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446051" y="2253014"/>
              <a:ext cx="6399334" cy="6714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8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Преемственность медицинской помощи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446053" y="1701989"/>
              <a:ext cx="6399336" cy="6714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8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Обращение медицинских изделий</a:t>
              </a: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6126996" y="3449176"/>
              <a:ext cx="468000" cy="468000"/>
              <a:chOff x="8700098" y="3744012"/>
              <a:chExt cx="468000" cy="468000"/>
            </a:xfrm>
          </p:grpSpPr>
          <p:sp>
            <p:nvSpPr>
              <p:cNvPr id="42" name="Овал 41"/>
              <p:cNvSpPr/>
              <p:nvPr/>
            </p:nvSpPr>
            <p:spPr>
              <a:xfrm>
                <a:off x="8700098" y="3744012"/>
                <a:ext cx="468000" cy="468000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43" name="Рисунок 42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8785861" y="3813046"/>
                <a:ext cx="336518" cy="268091"/>
              </a:xfrm>
              <a:prstGeom prst="rect">
                <a:avLst/>
              </a:prstGeom>
            </p:spPr>
          </p:pic>
        </p:grpSp>
        <p:grpSp>
          <p:nvGrpSpPr>
            <p:cNvPr id="16" name="Группа 15"/>
            <p:cNvGrpSpPr/>
            <p:nvPr/>
          </p:nvGrpSpPr>
          <p:grpSpPr>
            <a:xfrm>
              <a:off x="6109676" y="1803728"/>
              <a:ext cx="468000" cy="468000"/>
              <a:chOff x="18365071" y="11418124"/>
              <a:chExt cx="727200" cy="727200"/>
            </a:xfrm>
          </p:grpSpPr>
          <p:sp>
            <p:nvSpPr>
              <p:cNvPr id="40" name="Овал 39"/>
              <p:cNvSpPr/>
              <p:nvPr/>
            </p:nvSpPr>
            <p:spPr>
              <a:xfrm>
                <a:off x="18365071" y="11418124"/>
                <a:ext cx="727200" cy="727200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5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41" name="Рисунок 40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8433430" y="11609413"/>
                <a:ext cx="595974" cy="361143"/>
              </a:xfrm>
              <a:prstGeom prst="rect">
                <a:avLst/>
              </a:prstGeom>
            </p:spPr>
          </p:pic>
        </p:grpSp>
        <p:grpSp>
          <p:nvGrpSpPr>
            <p:cNvPr id="17" name="Группа 16"/>
            <p:cNvGrpSpPr/>
            <p:nvPr/>
          </p:nvGrpSpPr>
          <p:grpSpPr>
            <a:xfrm>
              <a:off x="6119376" y="6202062"/>
              <a:ext cx="468000" cy="468000"/>
              <a:chOff x="18370336" y="6866256"/>
              <a:chExt cx="727200" cy="727200"/>
            </a:xfrm>
          </p:grpSpPr>
          <p:sp>
            <p:nvSpPr>
              <p:cNvPr id="38" name="Овал 37"/>
              <p:cNvSpPr/>
              <p:nvPr/>
            </p:nvSpPr>
            <p:spPr>
              <a:xfrm>
                <a:off x="18370336" y="6866256"/>
                <a:ext cx="727200" cy="727200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39" name="Рисунок 38"/>
              <p:cNvPicPr>
                <a:picLocks noChangeAspect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8520286" y="6997871"/>
                <a:ext cx="491544" cy="435326"/>
              </a:xfrm>
              <a:prstGeom prst="rect">
                <a:avLst/>
              </a:prstGeom>
            </p:spPr>
          </p:pic>
        </p:grpSp>
        <p:grpSp>
          <p:nvGrpSpPr>
            <p:cNvPr id="18" name="Группа 17"/>
            <p:cNvGrpSpPr/>
            <p:nvPr/>
          </p:nvGrpSpPr>
          <p:grpSpPr>
            <a:xfrm>
              <a:off x="6126996" y="5120525"/>
              <a:ext cx="468000" cy="468000"/>
              <a:chOff x="18365071" y="8004223"/>
              <a:chExt cx="727200" cy="727200"/>
            </a:xfrm>
          </p:grpSpPr>
          <p:sp>
            <p:nvSpPr>
              <p:cNvPr id="36" name="Овал 35"/>
              <p:cNvSpPr/>
              <p:nvPr/>
            </p:nvSpPr>
            <p:spPr>
              <a:xfrm>
                <a:off x="18365071" y="8004223"/>
                <a:ext cx="727200" cy="727200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37" name="Рисунок 36"/>
              <p:cNvPicPr>
                <a:picLocks noChangeAspect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8482900" y="8134505"/>
                <a:ext cx="491544" cy="447260"/>
              </a:xfrm>
              <a:prstGeom prst="rect">
                <a:avLst/>
              </a:prstGeom>
            </p:spPr>
          </p:pic>
        </p:grpSp>
        <p:grpSp>
          <p:nvGrpSpPr>
            <p:cNvPr id="19" name="Группа 18"/>
            <p:cNvGrpSpPr/>
            <p:nvPr/>
          </p:nvGrpSpPr>
          <p:grpSpPr>
            <a:xfrm>
              <a:off x="6126996" y="5658234"/>
              <a:ext cx="468000" cy="468000"/>
              <a:chOff x="18365071" y="9142190"/>
              <a:chExt cx="727200" cy="727200"/>
            </a:xfrm>
          </p:grpSpPr>
          <p:sp>
            <p:nvSpPr>
              <p:cNvPr id="34" name="Овал 33"/>
              <p:cNvSpPr/>
              <p:nvPr/>
            </p:nvSpPr>
            <p:spPr>
              <a:xfrm>
                <a:off x="18365071" y="9142190"/>
                <a:ext cx="727200" cy="727200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35" name="Рисунок 34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18463945" y="9296946"/>
                <a:ext cx="535167" cy="442430"/>
              </a:xfrm>
              <a:prstGeom prst="rect">
                <a:avLst/>
              </a:prstGeom>
            </p:spPr>
          </p:pic>
        </p:grpSp>
        <p:grpSp>
          <p:nvGrpSpPr>
            <p:cNvPr id="20" name="Группа 19"/>
            <p:cNvGrpSpPr/>
            <p:nvPr/>
          </p:nvGrpSpPr>
          <p:grpSpPr>
            <a:xfrm>
              <a:off x="6119376" y="4003092"/>
              <a:ext cx="468000" cy="468000"/>
              <a:chOff x="18365071" y="10280157"/>
              <a:chExt cx="727200" cy="727200"/>
            </a:xfrm>
          </p:grpSpPr>
          <p:sp>
            <p:nvSpPr>
              <p:cNvPr id="32" name="Овал 31"/>
              <p:cNvSpPr/>
              <p:nvPr/>
            </p:nvSpPr>
            <p:spPr>
              <a:xfrm>
                <a:off x="18365071" y="10280157"/>
                <a:ext cx="727200" cy="727200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33" name="Рисунок 32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8447870" y="10447224"/>
                <a:ext cx="562128" cy="370425"/>
              </a:xfrm>
              <a:prstGeom prst="rect">
                <a:avLst/>
              </a:prstGeom>
            </p:spPr>
          </p:pic>
        </p:grpSp>
        <p:grpSp>
          <p:nvGrpSpPr>
            <p:cNvPr id="21" name="Группа 20"/>
            <p:cNvGrpSpPr/>
            <p:nvPr/>
          </p:nvGrpSpPr>
          <p:grpSpPr>
            <a:xfrm>
              <a:off x="6109677" y="1250285"/>
              <a:ext cx="485320" cy="480334"/>
              <a:chOff x="3359152" y="9039651"/>
              <a:chExt cx="714845" cy="707501"/>
            </a:xfrm>
          </p:grpSpPr>
          <p:sp>
            <p:nvSpPr>
              <p:cNvPr id="30" name="Овал 29"/>
              <p:cNvSpPr/>
              <p:nvPr/>
            </p:nvSpPr>
            <p:spPr>
              <a:xfrm>
                <a:off x="3359152" y="9039651"/>
                <a:ext cx="714845" cy="707501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31" name="Рисунок 30"/>
              <p:cNvPicPr>
                <a:picLocks noChangeAspect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573167" y="9133154"/>
                <a:ext cx="305366" cy="502376"/>
              </a:xfrm>
              <a:prstGeom prst="rect">
                <a:avLst/>
              </a:prstGeom>
            </p:spPr>
          </p:pic>
        </p:grpSp>
        <p:grpSp>
          <p:nvGrpSpPr>
            <p:cNvPr id="22" name="Группа 21"/>
            <p:cNvGrpSpPr/>
            <p:nvPr/>
          </p:nvGrpSpPr>
          <p:grpSpPr>
            <a:xfrm>
              <a:off x="6140048" y="4549388"/>
              <a:ext cx="468000" cy="468000"/>
              <a:chOff x="3257264" y="8135630"/>
              <a:chExt cx="727200" cy="727200"/>
            </a:xfrm>
          </p:grpSpPr>
          <p:sp>
            <p:nvSpPr>
              <p:cNvPr id="28" name="Овал 27"/>
              <p:cNvSpPr/>
              <p:nvPr/>
            </p:nvSpPr>
            <p:spPr>
              <a:xfrm>
                <a:off x="3257264" y="8135630"/>
                <a:ext cx="727200" cy="727200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29" name="Рисунок 28"/>
              <p:cNvPicPr>
                <a:picLocks noChangeAspect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364207" y="8272777"/>
                <a:ext cx="482208" cy="471917"/>
              </a:xfrm>
              <a:prstGeom prst="rect">
                <a:avLst/>
              </a:prstGeom>
            </p:spPr>
          </p:pic>
        </p:grpSp>
        <p:sp>
          <p:nvSpPr>
            <p:cNvPr id="23" name="Прямоугольник 22"/>
            <p:cNvSpPr/>
            <p:nvPr/>
          </p:nvSpPr>
          <p:spPr>
            <a:xfrm>
              <a:off x="-481316" y="2820997"/>
              <a:ext cx="6434599" cy="6714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8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Безопасность среды и уход за пациентами</a:t>
              </a: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6109676" y="2357644"/>
              <a:ext cx="468000" cy="468000"/>
              <a:chOff x="17583305" y="15332007"/>
              <a:chExt cx="720594" cy="720594"/>
            </a:xfrm>
          </p:grpSpPr>
          <p:sp>
            <p:nvSpPr>
              <p:cNvPr id="26" name="Овал 25"/>
              <p:cNvSpPr/>
              <p:nvPr/>
            </p:nvSpPr>
            <p:spPr>
              <a:xfrm>
                <a:off x="17583305" y="15332007"/>
                <a:ext cx="720594" cy="720594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27" name="Рисунок 26"/>
              <p:cNvPicPr>
                <a:picLocks noChangeAspect="1"/>
              </p:cNvPicPr>
              <p:nvPr/>
            </p:nvPicPr>
            <p:blipFill>
              <a:blip r:embed="rId13">
                <a:clrChange>
                  <a:clrFrom>
                    <a:srgbClr val="FAFAFA"/>
                  </a:clrFrom>
                  <a:clrTo>
                    <a:srgbClr val="FAFAF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7665406" y="15401571"/>
                <a:ext cx="607246" cy="543247"/>
              </a:xfrm>
              <a:prstGeom prst="rect">
                <a:avLst/>
              </a:prstGeom>
            </p:spPr>
          </p:pic>
        </p:grpSp>
        <p:sp>
          <p:nvSpPr>
            <p:cNvPr id="25" name="Прямоугольник 24"/>
            <p:cNvSpPr/>
            <p:nvPr/>
          </p:nvSpPr>
          <p:spPr>
            <a:xfrm>
              <a:off x="-488581" y="4437208"/>
              <a:ext cx="6441864" cy="7136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8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Хирургическая безопасность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0478929" y="1505392"/>
            <a:ext cx="1713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НАСКОЛЬКО БЕЗОПАСНА </a:t>
            </a:r>
            <a:r>
              <a:rPr lang="ru-RU" sz="1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МОЯ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МЕДИЦИНСКАЯ ОРГАНИЗАЦИЯ?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1919287" y="6489462"/>
            <a:ext cx="134207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3C424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БЕЗОПАСНОСТЬ СИСТЕМЫ ЗДРАВООХРАНЕНИЯ – </a:t>
            </a:r>
            <a:r>
              <a:rPr lang="ru-RU" sz="1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ОТВЕТСТВЕННОСТЬ КАЖДОГО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478929" y="2368235"/>
            <a:ext cx="1497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ЧИТАТЬ </a:t>
            </a:r>
          </a:p>
          <a:p>
            <a:r>
              <a:rPr lang="ru-RU" sz="1400" dirty="0"/>
              <a:t>РЕКОМЕНДАЦИИ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1132341" y="63200"/>
            <a:ext cx="10960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БЕЗОПАСНОСТЬ: </a:t>
            </a:r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МИНИМИЗАЦИЯ ПОТЕНЦИАЛЬНОГО ВРЕДА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919288" y="3625634"/>
            <a:ext cx="6048482" cy="57118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6" name="Диаграмма 55"/>
          <p:cNvGraphicFramePr/>
          <p:nvPr>
            <p:extLst>
              <p:ext uri="{D42A27DB-BD31-4B8C-83A1-F6EECF244321}">
                <p14:modId xmlns:p14="http://schemas.microsoft.com/office/powerpoint/2010/main" val="518710602"/>
              </p:ext>
            </p:extLst>
          </p:nvPr>
        </p:nvGraphicFramePr>
        <p:xfrm>
          <a:off x="7820026" y="3625634"/>
          <a:ext cx="4272376" cy="269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cxnSp>
        <p:nvCxnSpPr>
          <p:cNvPr id="58" name="Прямая соединительная линия 57"/>
          <p:cNvCxnSpPr/>
          <p:nvPr/>
        </p:nvCxnSpPr>
        <p:spPr>
          <a:xfrm>
            <a:off x="7967770" y="3625634"/>
            <a:ext cx="400900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1947525" y="3636947"/>
            <a:ext cx="0" cy="270829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7683500" y="6345238"/>
            <a:ext cx="426402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7683500" y="4196814"/>
            <a:ext cx="0" cy="214842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340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457074" y="1"/>
            <a:ext cx="9734926" cy="886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0859" y="135046"/>
            <a:ext cx="7919541" cy="584775"/>
          </a:xfrm>
          <a:prstGeom prst="rect">
            <a:avLst/>
          </a:prstGeom>
          <a:noFill/>
          <a:effectLst>
            <a:glow rad="101600">
              <a:srgbClr val="B57B87">
                <a:alpha val="60000"/>
              </a:srgbClr>
            </a:glow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ВНУТРЕННИЙ КОНТРОЛЬ КАЧЕСТВА И БЕЗОПАСНОСТИ МЕДИЦИНСКОЙ ДЕЯТЕЛЬНОСТИ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8144" y="3759028"/>
            <a:ext cx="11000956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 СООТВЕТСТВИИ С ТРЕБОВАНИЯМИ К ЕГО ОРГАНИЗАЦИИ И ПРОВЕДЕНИЮ, УТВЕРЖДЕННЫМИ УПОЛНОМОЧЕННЫМ ФЕДЕРАЛЬНЫМ ОРГАНОМ ИСПОЛНИТЕЛЬНОЙ ВЛАСТИ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7139" y="904323"/>
            <a:ext cx="11361961" cy="77457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СТ. 90 ФЕДЕРАЛЬНЫЙ ЗАКОН ОТ 21.11.2011 N 323-ФЗ (РЕД. ОТ 13.07.2015)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"ОБ ОСНОВАХ ОХРАНЫ ЗДОРОВЬЯ ГРАЖДАН В РОССИЙСКОЙ ФЕДЕРАЦИИ"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139" y="1661712"/>
            <a:ext cx="11361961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Органами, организациями государственной, муниципальной и частной систем здравоохранения осуществляется внутренний контроль качества и безопасности медицинской деятельности в порядке,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УСТАНОВЛЕННОМ РУКОВОДИТЕЛЯМИ УКАЗАННЫХ ОРГАНОВ, ОРГАНИЗАЦИЙ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C4BF-6DBD-46E2-B6B8-14B906485141}" type="slidenum">
              <a:rPr lang="ru-RU" smtClean="0"/>
              <a:t>11</a:t>
            </a:fld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29928" y="2702810"/>
            <a:ext cx="1436433" cy="1057123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8144" y="3235808"/>
            <a:ext cx="4509568" cy="5232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2019 ГОДА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62450" y="56013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87139" y="4430795"/>
            <a:ext cx="1436433" cy="1057123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24220" y="4956081"/>
            <a:ext cx="10624880" cy="5232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МИНЗДРАВА РОССИИ № 381н от 07.06.2019</a:t>
            </a:r>
            <a:endParaRPr lang="ru-RU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28536" y="5487013"/>
            <a:ext cx="10620563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….устанавливает единые Требования к организации и проведению внутреннего контроля качества и безопасности медицинской деятельности в медицинских организациях Российской Федерации…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688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6362881" y="4295332"/>
            <a:ext cx="2180552" cy="227241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lnSpc>
                <a:spcPts val="1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lnSpc>
                <a:spcPts val="1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Комиссии</a:t>
            </a:r>
          </a:p>
          <a:p>
            <a:pPr marL="285750" lvl="0" indent="-285750">
              <a:lnSpc>
                <a:spcPts val="1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специалисты Комиссии</a:t>
            </a:r>
          </a:p>
          <a:p>
            <a:pPr marL="285750" lvl="1" indent="-285750">
              <a:lnSpc>
                <a:spcPts val="1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менеджеры Комиссии - аудиторы системы управления качеством</a:t>
            </a:r>
          </a:p>
          <a:p>
            <a:pPr marL="285750" lvl="1" indent="-285750">
              <a:lnSpc>
                <a:spcPts val="1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юрисконсульт по работе с обращениями граждан</a:t>
            </a:r>
          </a:p>
          <a:p>
            <a:pPr marL="285750" lvl="0" indent="-285750">
              <a:lnSpc>
                <a:spcPts val="1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специалисты по разным клиническим направлениям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C4BF-6DBD-46E2-B6B8-14B906485141}" type="slidenum">
              <a:rPr lang="ru-RU" smtClean="0"/>
              <a:t>12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00859" y="135046"/>
            <a:ext cx="7919541" cy="584775"/>
          </a:xfrm>
          <a:prstGeom prst="rect">
            <a:avLst/>
          </a:prstGeom>
          <a:noFill/>
          <a:effectLst>
            <a:glow rad="101600">
              <a:srgbClr val="B57B87">
                <a:alpha val="60000"/>
              </a:srgbClr>
            </a:glow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ВНУТРЕННИЙ КОНТРОЛЬ КАЧЕСТВА И БЕЗОПАСНОСТИ МЕДИЦИНСКОЙ ДЕЯТЕЛЬНОСТИ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00919" y="1294438"/>
            <a:ext cx="3798326" cy="37974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ВНУТРЕННЕГО КОНТРОЛЯ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00919" y="1674188"/>
            <a:ext cx="5895081" cy="14747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ru-RU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прав граждан на получение медицинской помощи необходимого объема и надлежащего качества в соответствии с порядками оказания медицинской помощи, с учетом стандартов медицинской помощи и на основе клинических рекомендаций , а также соблюдения обязательных требований к обеспечению качества и безопасности медицинской деятельности</a:t>
            </a:r>
            <a:endParaRPr lang="ru-RU" sz="1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919" y="3159145"/>
            <a:ext cx="3964547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 ВНУТРЕННЕГО КОНТРОЛЯ </a:t>
            </a: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919" y="3528726"/>
            <a:ext cx="5895081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446088" indent="-446088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Совершенствование подходов к осуществлению медицинской деятельности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предупреждения, выявления и предотвращения рисков, создающих угрозу жизни и здоровью граждан, и минимизации последствий их наступления</a:t>
            </a:r>
          </a:p>
          <a:p>
            <a:pPr marL="446088" indent="-446088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Выполнение медицинскими работниками должностных инструкций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части обеспечения качества и безопасности медицинской деятельности </a:t>
            </a:r>
          </a:p>
          <a:p>
            <a:pPr marL="446088" indent="-446088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Предупреждение нарушений при оказании медицинской помощи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65466" y="869972"/>
            <a:ext cx="10055359" cy="6873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 ВНУТРЕННЕГО КОНТРОЛЯ </a:t>
            </a:r>
          </a:p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МЕДИЦИНСКОЙ ОРГАНИЗАЦИИ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107238" y="1451748"/>
            <a:ext cx="4139882" cy="44583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/ заместитель руководителя медицинской организации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228647" y="2639275"/>
            <a:ext cx="1864558" cy="6836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Врачебная комиссия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57205" y="2633852"/>
            <a:ext cx="2180552" cy="175741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Комиссия (Служба) по внутреннему контролю / (уполномоченное лицо по качеству и безопасности медицинской деятельности)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619898" y="3009866"/>
            <a:ext cx="1526607" cy="9731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Руководители структурных подразделений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7463387" y="2398320"/>
            <a:ext cx="36975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463386" y="2398320"/>
            <a:ext cx="0" cy="2355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1" idx="2"/>
          </p:cNvCxnSpPr>
          <p:nvPr/>
        </p:nvCxnSpPr>
        <p:spPr>
          <a:xfrm>
            <a:off x="9177179" y="1897587"/>
            <a:ext cx="0" cy="51399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435860" y="3159145"/>
            <a:ext cx="344406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966490" y="3159145"/>
            <a:ext cx="344406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435860" y="2757057"/>
            <a:ext cx="1875036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бъект 5"/>
          <p:cNvSpPr txBox="1">
            <a:spLocks/>
          </p:cNvSpPr>
          <p:nvPr/>
        </p:nvSpPr>
        <p:spPr>
          <a:xfrm>
            <a:off x="10247023" y="3323992"/>
            <a:ext cx="1845378" cy="3256068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Подкомиссия по ЭКМП*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Экспертиза качества медицинской помощи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Критерии оценки качества </a:t>
            </a:r>
          </a:p>
          <a:p>
            <a:pPr marL="0" indent="0" algn="ctr">
              <a:buNone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(приказ МЗ РФ №203н)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-370581" y="6447716"/>
            <a:ext cx="7160001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Aft>
                <a:spcPts val="600"/>
              </a:spcAft>
            </a:pPr>
            <a:r>
              <a:rPr lang="ru-RU" sz="1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КОНЦЕПЦИИ НЕПРЕРЫВНОГО УЛУЧШЕНИЯ КАЧЕСТВА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66503" y="6606020"/>
            <a:ext cx="2707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* - экспертиза качества медицинской помощи</a:t>
            </a: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11160926" y="2398320"/>
            <a:ext cx="0" cy="2355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444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/>
          <p:cNvSpPr/>
          <p:nvPr/>
        </p:nvSpPr>
        <p:spPr>
          <a:xfrm>
            <a:off x="10084886" y="846930"/>
            <a:ext cx="2425934" cy="5478463"/>
          </a:xfrm>
          <a:prstGeom prst="up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1" y="2852737"/>
            <a:ext cx="11986260" cy="1152525"/>
          </a:xfrm>
          <a:prstGeom prst="stripedRightArrow">
            <a:avLst>
              <a:gd name="adj1" fmla="val 46694"/>
              <a:gd name="adj2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 rot="5400000">
            <a:off x="8766239" y="2704210"/>
            <a:ext cx="492124" cy="1436877"/>
          </a:xfrm>
          <a:prstGeom prst="triangle">
            <a:avLst>
              <a:gd name="adj" fmla="val 51543"/>
            </a:avLst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5543947" y="2002804"/>
            <a:ext cx="3126582" cy="2867025"/>
          </a:xfrm>
          <a:prstGeom prst="mathPlus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ПАЦИЕНТ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819" y="-738187"/>
            <a:ext cx="8334374" cy="833437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607" y="153987"/>
            <a:ext cx="6291262" cy="5668963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1715417" y="18482"/>
            <a:ext cx="5060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333183" y="3176587"/>
            <a:ext cx="1360488" cy="504825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ПОРЯДКИ ОКАЗАНИЯ МП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2713994" y="3165473"/>
            <a:ext cx="1321052" cy="504825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КРИТЕРИИ КАЧЕСТВА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4179826" y="3165472"/>
            <a:ext cx="1759786" cy="50482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КЛИН. РЕКОМЕНДАЦИИ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9875520" y="3154359"/>
            <a:ext cx="1839897" cy="527053"/>
          </a:xfrm>
          <a:prstGeom prst="flowChart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ЕДИНЫЕ ТРЕБОВАНИЯ К ЭКСПЕРТИЗЕ КАЧЕСТВА</a:t>
            </a:r>
          </a:p>
        </p:txBody>
      </p:sp>
      <p:sp>
        <p:nvSpPr>
          <p:cNvPr id="17" name="Прямоугольник 16"/>
          <p:cNvSpPr/>
          <p:nvPr/>
        </p:nvSpPr>
        <p:spPr>
          <a:xfrm rot="20170197">
            <a:off x="5176153" y="1451787"/>
            <a:ext cx="4282851" cy="4001945"/>
          </a:xfrm>
          <a:prstGeom prst="rect">
            <a:avLst/>
          </a:prstGeom>
          <a:noFill/>
        </p:spPr>
        <p:txBody>
          <a:bodyPr spcFirstLastPara="1" wrap="none" lIns="91440" tIns="45720" rIns="91440" bIns="45720" numCol="1">
            <a:prstTxWarp prst="textCircle">
              <a:avLst/>
            </a:prstTxWarp>
            <a:spAutoFit/>
          </a:bodyPr>
          <a:lstStyle/>
          <a:p>
            <a:pPr algn="ctr"/>
            <a:r>
              <a:rPr lang="ru-RU" sz="3000" u="sng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Внутренний контроль качества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848101" y="0"/>
            <a:ext cx="6324600" cy="6591300"/>
          </a:xfrm>
          <a:prstGeom prst="rect">
            <a:avLst/>
          </a:prstGeom>
          <a:noFill/>
        </p:spPr>
        <p:txBody>
          <a:bodyPr spcFirstLastPara="1" wrap="none" lIns="91440" tIns="45720" rIns="91440" bIns="4572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400" u="sng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ТРЕНДЫ «КАЧЕСТВЕННОЙ МЕДИЦИНЫ»</a:t>
            </a: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10261405" y="1468576"/>
            <a:ext cx="2072895" cy="5048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КАЧЕСТВО МЕДПОМОЩИ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67684" y="984772"/>
            <a:ext cx="4637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ПАЦИЕНТОРИЕНТИРОВАННОСТЬ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113" y="6140398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</a:p>
        </p:txBody>
      </p:sp>
      <p:sp>
        <p:nvSpPr>
          <p:cNvPr id="25" name="Равнобедренный треугольник 24"/>
          <p:cNvSpPr/>
          <p:nvPr/>
        </p:nvSpPr>
        <p:spPr>
          <a:xfrm rot="5400000">
            <a:off x="2492327" y="3378626"/>
            <a:ext cx="514350" cy="11027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 rot="5400000">
            <a:off x="3876220" y="3308210"/>
            <a:ext cx="514350" cy="206648"/>
          </a:xfrm>
          <a:prstGeom prst="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 rot="5400000">
            <a:off x="5785761" y="3332992"/>
            <a:ext cx="514350" cy="206648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614018" y="296385"/>
            <a:ext cx="37444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НЕПРЕРЫВНЫЙ ПРОЦЕСС УЛУЧШЕНИЯ КАЧЕСТВА МЕДПОМОЩИ</a:t>
            </a: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186733" y="3176587"/>
            <a:ext cx="1097238" cy="504825"/>
          </a:xfrm>
          <a:prstGeom prst="flowChartProces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</a:t>
            </a:r>
          </a:p>
          <a:p>
            <a:pPr algn="ctr"/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</a:t>
            </a:r>
          </a:p>
        </p:txBody>
      </p:sp>
      <p:sp>
        <p:nvSpPr>
          <p:cNvPr id="29" name="Равнобедренный треугольник 28"/>
          <p:cNvSpPr/>
          <p:nvPr/>
        </p:nvSpPr>
        <p:spPr>
          <a:xfrm rot="5400000">
            <a:off x="1082627" y="3378626"/>
            <a:ext cx="514350" cy="11027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94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7962" y="923191"/>
            <a:ext cx="89235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333333"/>
                </a:solidFill>
                <a:latin typeface="-apple-system"/>
              </a:rPr>
              <a:t>„Качество — это делать что-либо правильно, даже когда никто не смотрит“</a:t>
            </a:r>
          </a:p>
          <a:p>
            <a:pPr algn="r"/>
            <a:r>
              <a:rPr lang="ru-RU" i="1" dirty="0">
                <a:solidFill>
                  <a:srgbClr val="333333"/>
                </a:solidFill>
                <a:latin typeface="-apple-system"/>
              </a:rPr>
              <a:t>Генри Форд</a:t>
            </a:r>
            <a:br>
              <a:rPr lang="ru-RU" i="1" dirty="0"/>
            </a:br>
            <a:br>
              <a:rPr lang="ru-RU" dirty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71701" y="237866"/>
            <a:ext cx="845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УЛУЧШИТЬ КАЧЕСТВО И БЕЗОПАСНОСТЬ ДЕЯТЕЛЬНОСТИ?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6314" y="1444625"/>
            <a:ext cx="1028228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C00000"/>
              </a:buClr>
            </a:pPr>
            <a:r>
              <a:rPr lang="ru-RU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ТИПИЧНЫЕ ДЛЯ ВСЕХ ОТРАСЛЕЙ ПРОБЛЕМЫ:</a:t>
            </a:r>
          </a:p>
          <a:p>
            <a:pPr lvl="1">
              <a:buClr>
                <a:srgbClr val="C00000"/>
              </a:buClr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УЛУЧШАТЬ ТО, НЕ ЗНАЯ, </a:t>
            </a:r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ЧТО?</a:t>
            </a:r>
            <a:endParaRPr lang="en-US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09" lvl="1" indent="-285750">
              <a:buClr>
                <a:srgbClr val="C00000"/>
              </a:buClr>
              <a:buFont typeface="Calibri" panose="020F0502020204030204" pitchFamily="34" charset="0"/>
              <a:buChar char="X"/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Проблема сбора реальных показателей безопасности и качества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09" lvl="1" indent="-285750">
              <a:buClr>
                <a:srgbClr val="C00000"/>
              </a:buClr>
              <a:buFont typeface="Calibri" panose="020F0502020204030204" pitchFamily="34" charset="0"/>
              <a:buChar char="X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Непрозрачная и малоэффективная система сбора и учета статистической информации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09" lvl="1" indent="-285750">
              <a:buClr>
                <a:srgbClr val="C00000"/>
              </a:buClr>
              <a:buFont typeface="Calibri" panose="020F0502020204030204" pitchFamily="34" charset="0"/>
              <a:buChar char="X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Низкий уровень достоверности получаемой информации</a:t>
            </a:r>
          </a:p>
          <a:p>
            <a:pPr marL="800059" lvl="1" indent="-342900">
              <a:buClr>
                <a:srgbClr val="C00000"/>
              </a:buClr>
              <a:buFont typeface="Tahoma" panose="020B0604030504040204" pitchFamily="34" charset="0"/>
              <a:buChar char="X"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059" lvl="1" indent="-342900">
              <a:buClr>
                <a:srgbClr val="C00000"/>
              </a:buClr>
              <a:buFont typeface="Tahoma" panose="020B0604030504040204" pitchFamily="34" charset="0"/>
              <a:buChar char="X"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УЛУЧШАТЬ ЧТО-ТО НЕ ЗНАЯ, </a:t>
            </a:r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КАК?</a:t>
            </a:r>
          </a:p>
          <a:p>
            <a:pPr marL="800059" lvl="1" indent="-342900">
              <a:buClr>
                <a:srgbClr val="C00000"/>
              </a:buClr>
              <a:buFont typeface="Tahoma" panose="020B0604030504040204" pitchFamily="34" charset="0"/>
              <a:buChar char="X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работы по выявлению и решению системных проблем</a:t>
            </a:r>
          </a:p>
          <a:p>
            <a:pPr marL="800059" lvl="1" indent="-342900">
              <a:buClr>
                <a:srgbClr val="C00000"/>
              </a:buClr>
              <a:buFont typeface="Tahoma" panose="020B0604030504040204" pitchFamily="34" charset="0"/>
              <a:buChar char="X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Низкая эффективность управления ресурсами</a:t>
            </a:r>
          </a:p>
          <a:p>
            <a:pPr marL="800059" lvl="1" indent="-342900">
              <a:buClr>
                <a:srgbClr val="C00000"/>
              </a:buClr>
              <a:buFont typeface="Tahoma" panose="020B0604030504040204" pitchFamily="34" charset="0"/>
              <a:buChar char="X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Игнорирование процессного и системного подходов </a:t>
            </a:r>
          </a:p>
          <a:p>
            <a:pPr marL="800059" lvl="1" indent="-342900">
              <a:buClr>
                <a:srgbClr val="C00000"/>
              </a:buClr>
              <a:buFont typeface="Tahoma" panose="020B0604030504040204" pitchFamily="34" charset="0"/>
              <a:buChar char="X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Необязательное отношение специалистов к работе по рекомендациям </a:t>
            </a:r>
          </a:p>
          <a:p>
            <a:pPr lvl="1">
              <a:buClr>
                <a:srgbClr val="C00000"/>
              </a:buClr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(протоколам) и стандартам</a:t>
            </a:r>
          </a:p>
          <a:p>
            <a:pPr marL="800059" lvl="1" indent="-342900">
              <a:buClr>
                <a:srgbClr val="C00000"/>
              </a:buClr>
              <a:buFont typeface="Tahoma" panose="020B0604030504040204" pitchFamily="34" charset="0"/>
              <a:buChar char="X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Игнорирование основных трендов развития </a:t>
            </a:r>
          </a:p>
          <a:p>
            <a:pPr marL="800059" lvl="1" indent="-342900">
              <a:buClr>
                <a:srgbClr val="C00000"/>
              </a:buClr>
              <a:buFont typeface="Tahoma" panose="020B0604030504040204" pitchFamily="34" charset="0"/>
              <a:buChar char="X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Проблема недостатка знаний по менеджменту качества у руководителей </a:t>
            </a:r>
          </a:p>
          <a:p>
            <a:pPr marL="800059" lvl="1" indent="-342900">
              <a:buClr>
                <a:srgbClr val="C00000"/>
              </a:buClr>
              <a:buFont typeface="Tahoma" panose="020B0604030504040204" pitchFamily="34" charset="0"/>
              <a:buChar char="X"/>
            </a:pPr>
            <a:r>
              <a:rPr lang="ru-RU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КАЧЕСТВА - ЭТО НЕ ПОИСК И НАКАЗАНИЕ ВИНОВНЫХ!</a:t>
            </a:r>
            <a:r>
              <a:rPr lang="ru-RU" sz="2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00059" lvl="1" indent="-342900">
              <a:buClr>
                <a:srgbClr val="C00000"/>
              </a:buClr>
              <a:buFont typeface="Tahoma" panose="020B0604030504040204" pitchFamily="34" charset="0"/>
              <a:buChar char="X"/>
            </a:pPr>
            <a:endParaRPr lang="ru-RU" dirty="0"/>
          </a:p>
          <a:p>
            <a:pPr marL="800059" lvl="1" indent="-342900">
              <a:buClr>
                <a:srgbClr val="C00000"/>
              </a:buClr>
              <a:buFont typeface="Tahoma" panose="020B0604030504040204" pitchFamily="34" charset="0"/>
              <a:buChar char="X"/>
            </a:pPr>
            <a:endParaRPr lang="ru-RU" dirty="0"/>
          </a:p>
          <a:p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340" y="2644954"/>
            <a:ext cx="3767250" cy="284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2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20173" y="158818"/>
            <a:ext cx="4995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НАКАЗАНИЕ</a:t>
            </a:r>
            <a:r>
              <a:rPr lang="ru-RU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≠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БЕЗНАКАЗАННОСТЬ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476554"/>
              </p:ext>
            </p:extLst>
          </p:nvPr>
        </p:nvGraphicFramePr>
        <p:xfrm>
          <a:off x="76198" y="938213"/>
          <a:ext cx="11990805" cy="5890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3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6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Вид происшествия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Характер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Оценка уровня риска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Связь последствий с медицинской помощью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Действия</a:t>
                      </a:r>
                      <a:r>
                        <a:rPr lang="ru-RU" sz="155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администрации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1267">
                <a:tc>
                  <a:txBody>
                    <a:bodyPr/>
                    <a:lstStyle/>
                    <a:p>
                      <a:pPr algn="ctr"/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Неблагоприятное событие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Непреднамеренно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Недооценка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косвенная</a:t>
                      </a:r>
                      <a:r>
                        <a:rPr lang="ru-RU" sz="155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зависимость</a:t>
                      </a:r>
                      <a:endParaRPr lang="ru-RU" sz="15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5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Расследование и регистрация</a:t>
                      </a:r>
                      <a:endParaRPr lang="ru-RU" sz="1550" b="1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5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Оценка вероятности повторения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5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Управление выявленными рисками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5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Работа с родственниками\пациентом!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sz="155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Изменение системы оказания медпомощи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93">
                <a:tc>
                  <a:txBody>
                    <a:bodyPr/>
                    <a:lstStyle/>
                    <a:p>
                      <a:pPr algn="ctr"/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Врачебная ошибка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Непреднамеренно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Неверная</a:t>
                      </a:r>
                    </a:p>
                    <a:p>
                      <a:pPr algn="ctr"/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оценка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1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прямая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Расследование </a:t>
                      </a:r>
                      <a:r>
                        <a:rPr lang="ru-RU" sz="155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</a:t>
                      </a:r>
                      <a:r>
                        <a:rPr lang="ru-RU" sz="155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исключение халатности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5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Оценка вероятности повторения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5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Управление выявленными рисками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5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Работа с родственниками\пациентом!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sz="1550" b="1" u="sng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Обучение сотрудника</a:t>
                      </a:r>
                      <a:endParaRPr lang="ru-RU" sz="1550" b="1" u="sng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73">
                <a:tc>
                  <a:txBody>
                    <a:bodyPr/>
                    <a:lstStyle/>
                    <a:p>
                      <a:pPr algn="ctr"/>
                      <a:r>
                        <a:rPr lang="ru-RU" sz="15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Опасное поведение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1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Сознательно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Недооценка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косвенная</a:t>
                      </a:r>
                      <a:r>
                        <a:rPr lang="ru-RU" sz="155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зависимость</a:t>
                      </a:r>
                      <a:endParaRPr lang="ru-RU" sz="15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Расследование</a:t>
                      </a:r>
                      <a:endParaRPr lang="ru-RU" sz="155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5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Анализ причин опасного поведения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5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Работа с родственниками\пациентом!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sz="1550" b="1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Дисциплинарные меры воздействия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873">
                <a:tc>
                  <a:txBody>
                    <a:bodyPr/>
                    <a:lstStyle/>
                    <a:p>
                      <a:pPr algn="ctr"/>
                      <a:r>
                        <a:rPr lang="ru-RU" sz="15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Халатность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1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Сознательно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Игнорирование</a:t>
                      </a:r>
                    </a:p>
                    <a:p>
                      <a:pPr algn="ctr"/>
                      <a:r>
                        <a:rPr lang="ru-RU" sz="1200" b="1" u="sng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рисков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1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Прямая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5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Расследование</a:t>
                      </a:r>
                      <a:endParaRPr lang="ru-RU" sz="155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5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Работа с родственниками\пациентом!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sz="1550" b="1" baseline="0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Отстранение\увольнение 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55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предусмотрена уголовная ответственность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55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9923" y="158818"/>
            <a:ext cx="5342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ЯТРОГЕННЫЕ ПРЕСТУПЛЕНИЯ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52399" y="1613210"/>
          <a:ext cx="11940002" cy="5084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53121" y="1146970"/>
            <a:ext cx="11675328" cy="37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dirty="0"/>
              <a:t>СВЕДЕНИЯ О ПРЕСТУПЛЕНИЯХ, СВЯЗАННЫХ С НЕНАДЛЕЖАЩИМ ОКАЗАНИЕМ МЕДИЦИНСКОЙ ПОМОЩИ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3194" y="181738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+9,5%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0785" y="3859140"/>
            <a:ext cx="1239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+24%!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16403" y="795516"/>
            <a:ext cx="10775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По данным Следственного Комитета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18244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ый треугольник 53"/>
          <p:cNvSpPr/>
          <p:nvPr/>
        </p:nvSpPr>
        <p:spPr>
          <a:xfrm flipH="1" flipV="1">
            <a:off x="7140497" y="4565412"/>
            <a:ext cx="3428525" cy="504749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ый треугольник 52"/>
          <p:cNvSpPr/>
          <p:nvPr/>
        </p:nvSpPr>
        <p:spPr>
          <a:xfrm flipH="1">
            <a:off x="7150521" y="3282448"/>
            <a:ext cx="3423268" cy="48472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 rot="21121313">
            <a:off x="7066035" y="3142119"/>
            <a:ext cx="2885676" cy="36933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РОДСТВЕННИКИ\ПАЦИЕНТ</a:t>
            </a:r>
          </a:p>
        </p:txBody>
      </p:sp>
      <p:sp>
        <p:nvSpPr>
          <p:cNvPr id="47" name="Стрелка вниз 46"/>
          <p:cNvSpPr/>
          <p:nvPr/>
        </p:nvSpPr>
        <p:spPr>
          <a:xfrm rot="5400000">
            <a:off x="7239268" y="3189791"/>
            <a:ext cx="567873" cy="140522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/>
              <a:t>принятие</a:t>
            </a:r>
          </a:p>
        </p:txBody>
      </p:sp>
      <p:sp>
        <p:nvSpPr>
          <p:cNvPr id="44" name="Стрелка вниз 43"/>
          <p:cNvSpPr/>
          <p:nvPr/>
        </p:nvSpPr>
        <p:spPr>
          <a:xfrm rot="5400000">
            <a:off x="8614512" y="3087982"/>
            <a:ext cx="567873" cy="1623504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/>
              <a:t>понимание</a:t>
            </a:r>
          </a:p>
        </p:txBody>
      </p:sp>
      <p:sp>
        <p:nvSpPr>
          <p:cNvPr id="46" name="Стрелка вниз 45"/>
          <p:cNvSpPr/>
          <p:nvPr/>
        </p:nvSpPr>
        <p:spPr>
          <a:xfrm rot="5400000">
            <a:off x="7281563" y="3704133"/>
            <a:ext cx="567873" cy="1474579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/>
              <a:t>РЕШЕНИЕ</a:t>
            </a:r>
          </a:p>
        </p:txBody>
      </p:sp>
      <p:sp>
        <p:nvSpPr>
          <p:cNvPr id="43" name="Стрелка вниз 42"/>
          <p:cNvSpPr/>
          <p:nvPr/>
        </p:nvSpPr>
        <p:spPr>
          <a:xfrm rot="5400000">
            <a:off x="8642078" y="3598549"/>
            <a:ext cx="567873" cy="1678640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ru-RU" b="1" dirty="0"/>
              <a:t>информация</a:t>
            </a:r>
          </a:p>
        </p:txBody>
      </p:sp>
      <p:sp>
        <p:nvSpPr>
          <p:cNvPr id="35" name="Стрелка вниз 34"/>
          <p:cNvSpPr/>
          <p:nvPr/>
        </p:nvSpPr>
        <p:spPr>
          <a:xfrm rot="5400000">
            <a:off x="9788931" y="3933871"/>
            <a:ext cx="567873" cy="99231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/>
              <a:t>ВРЕД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22663" y="272532"/>
            <a:ext cx="60692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РАССЛЕДОВАНИЕ И УПРАВЛЕНИЕ РИСКАМИ</a:t>
            </a:r>
            <a:endParaRPr lang="ru-RU" sz="2000" dirty="0"/>
          </a:p>
        </p:txBody>
      </p:sp>
      <p:sp>
        <p:nvSpPr>
          <p:cNvPr id="6" name="CustomShape 2"/>
          <p:cNvSpPr/>
          <p:nvPr/>
        </p:nvSpPr>
        <p:spPr>
          <a:xfrm>
            <a:off x="573440" y="730039"/>
            <a:ext cx="5156280" cy="82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КАК ЕСТЬ: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3"/>
          <p:cNvSpPr/>
          <p:nvPr/>
        </p:nvSpPr>
        <p:spPr>
          <a:xfrm>
            <a:off x="5505613" y="721642"/>
            <a:ext cx="5181840" cy="82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КАК ДОЛЖНО БЫТЬ: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5"/>
          <p:cNvSpPr/>
          <p:nvPr/>
        </p:nvSpPr>
        <p:spPr>
          <a:xfrm>
            <a:off x="1427143" y="1836350"/>
            <a:ext cx="2675520" cy="667800"/>
          </a:xfrm>
          <a:prstGeom prst="roundRect">
            <a:avLst>
              <a:gd name="adj" fmla="val 10000"/>
            </a:avLst>
          </a:prstGeom>
          <a:solidFill>
            <a:srgbClr val="C0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80280" rIns="60840" bIns="80640" anchor="ctr"/>
          <a:lstStyle/>
          <a:p>
            <a:pPr algn="ctr">
              <a:lnSpc>
                <a:spcPct val="90000"/>
              </a:lnSpc>
            </a:pPr>
            <a:r>
              <a:rPr lang="ru-RU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ПРОБЛЕМА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ustomShape 6"/>
          <p:cNvSpPr/>
          <p:nvPr/>
        </p:nvSpPr>
        <p:spPr>
          <a:xfrm rot="5400000">
            <a:off x="2640343" y="2520710"/>
            <a:ext cx="249480" cy="299880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7"/>
          <p:cNvSpPr/>
          <p:nvPr/>
        </p:nvSpPr>
        <p:spPr>
          <a:xfrm>
            <a:off x="2247210" y="2819182"/>
            <a:ext cx="2675520" cy="667800"/>
          </a:xfrm>
          <a:prstGeom prst="roundRect">
            <a:avLst>
              <a:gd name="adj" fmla="val 10000"/>
            </a:avLst>
          </a:prstGeom>
          <a:solidFill>
            <a:schemeClr val="accent2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80280" rIns="60840" bIns="80640" anchor="ctr"/>
          <a:lstStyle/>
          <a:p>
            <a:pPr algn="ctr">
              <a:lnSpc>
                <a:spcPct val="90000"/>
              </a:lnSpc>
            </a:pPr>
            <a:r>
              <a:rPr lang="ru-RU" sz="1600" b="1" strike="noStrike" spc="-1" dirty="0">
                <a:uFill>
                  <a:solidFill>
                    <a:srgbClr val="FFFFFF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ПОИСК ВИНОВНОГО </a:t>
            </a:r>
            <a:r>
              <a:rPr lang="ru-RU" sz="16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 ВНЕШНЕЙ ПРИЧИНЫ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CustomShape 8"/>
          <p:cNvSpPr/>
          <p:nvPr/>
        </p:nvSpPr>
        <p:spPr>
          <a:xfrm rot="5400000">
            <a:off x="2640343" y="3524390"/>
            <a:ext cx="249480" cy="299880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9"/>
          <p:cNvSpPr/>
          <p:nvPr/>
        </p:nvSpPr>
        <p:spPr>
          <a:xfrm>
            <a:off x="1427143" y="3844070"/>
            <a:ext cx="2675520" cy="667800"/>
          </a:xfrm>
          <a:prstGeom prst="roundRect">
            <a:avLst>
              <a:gd name="adj" fmla="val 1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80280" rIns="60840" bIns="80640" anchor="ctr"/>
          <a:lstStyle/>
          <a:p>
            <a:pPr algn="ctr">
              <a:lnSpc>
                <a:spcPct val="90000"/>
              </a:lnSpc>
            </a:pPr>
            <a:r>
              <a:rPr lang="ru-RU" sz="16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Обсуждение руководством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ustomShape 10"/>
          <p:cNvSpPr/>
          <p:nvPr/>
        </p:nvSpPr>
        <p:spPr>
          <a:xfrm rot="5400000">
            <a:off x="2640343" y="4528430"/>
            <a:ext cx="249480" cy="299880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11"/>
          <p:cNvSpPr/>
          <p:nvPr/>
        </p:nvSpPr>
        <p:spPr>
          <a:xfrm>
            <a:off x="601663" y="4847750"/>
            <a:ext cx="4327200" cy="667800"/>
          </a:xfrm>
          <a:prstGeom prst="roundRect">
            <a:avLst>
              <a:gd name="adj" fmla="val 1000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80280" rIns="60840" bIns="80640" anchor="ctr"/>
          <a:lstStyle/>
          <a:p>
            <a:pPr algn="ctr">
              <a:lnSpc>
                <a:spcPct val="90000"/>
              </a:lnSpc>
            </a:pPr>
            <a:r>
              <a:rPr lang="ru-RU" sz="16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«ОДНОР</a:t>
            </a:r>
            <a:r>
              <a:rPr lang="ru-RU" sz="16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АЗОВОЕ РЕШЕНИЕ»: улучшить… повысить…исключить….изменить ….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5407365" y="1405615"/>
            <a:ext cx="6683365" cy="5419090"/>
            <a:chOff x="6027647" y="1405615"/>
            <a:chExt cx="5419090" cy="5419090"/>
          </a:xfrm>
        </p:grpSpPr>
        <p:sp>
          <p:nvSpPr>
            <p:cNvPr id="24" name="Полилиния 23"/>
            <p:cNvSpPr/>
            <p:nvPr/>
          </p:nvSpPr>
          <p:spPr>
            <a:xfrm>
              <a:off x="9408337" y="1527109"/>
              <a:ext cx="1916906" cy="1916906"/>
            </a:xfrm>
            <a:custGeom>
              <a:avLst/>
              <a:gdLst>
                <a:gd name="connsiteX0" fmla="*/ 0 w 1916906"/>
                <a:gd name="connsiteY0" fmla="*/ 0 h 1916906"/>
                <a:gd name="connsiteX1" fmla="*/ 1916906 w 1916906"/>
                <a:gd name="connsiteY1" fmla="*/ 0 h 1916906"/>
                <a:gd name="connsiteX2" fmla="*/ 1916906 w 1916906"/>
                <a:gd name="connsiteY2" fmla="*/ 1916906 h 1916906"/>
                <a:gd name="connsiteX3" fmla="*/ 0 w 1916906"/>
                <a:gd name="connsiteY3" fmla="*/ 1916906 h 1916906"/>
                <a:gd name="connsiteX4" fmla="*/ 0 w 1916906"/>
                <a:gd name="connsiteY4" fmla="*/ 0 h 191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6906" h="1916906">
                  <a:moveTo>
                    <a:pt x="0" y="0"/>
                  </a:moveTo>
                  <a:lnTo>
                    <a:pt x="1916906" y="0"/>
                  </a:lnTo>
                  <a:lnTo>
                    <a:pt x="1916906" y="1916906"/>
                  </a:lnTo>
                  <a:lnTo>
                    <a:pt x="0" y="19169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/>
                <a:t>Самоанализ</a:t>
              </a:r>
            </a:p>
          </p:txBody>
        </p:sp>
        <p:sp>
          <p:nvSpPr>
            <p:cNvPr id="25" name="Круговая стрелка 24"/>
            <p:cNvSpPr/>
            <p:nvPr/>
          </p:nvSpPr>
          <p:spPr>
            <a:xfrm>
              <a:off x="6027647" y="1405615"/>
              <a:ext cx="5419090" cy="5419090"/>
            </a:xfrm>
            <a:prstGeom prst="circularArrow">
              <a:avLst>
                <a:gd name="adj1" fmla="val 6898"/>
                <a:gd name="adj2" fmla="val 465012"/>
                <a:gd name="adj3" fmla="val 550847"/>
                <a:gd name="adj4" fmla="val 20584141"/>
                <a:gd name="adj5" fmla="val 804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Полилиния 28"/>
            <p:cNvSpPr/>
            <p:nvPr/>
          </p:nvSpPr>
          <p:spPr>
            <a:xfrm>
              <a:off x="9408337" y="4786303"/>
              <a:ext cx="1916906" cy="1916906"/>
            </a:xfrm>
            <a:custGeom>
              <a:avLst/>
              <a:gdLst>
                <a:gd name="connsiteX0" fmla="*/ 0 w 1916906"/>
                <a:gd name="connsiteY0" fmla="*/ 0 h 1916906"/>
                <a:gd name="connsiteX1" fmla="*/ 1916906 w 1916906"/>
                <a:gd name="connsiteY1" fmla="*/ 0 h 1916906"/>
                <a:gd name="connsiteX2" fmla="*/ 1916906 w 1916906"/>
                <a:gd name="connsiteY2" fmla="*/ 1916906 h 1916906"/>
                <a:gd name="connsiteX3" fmla="*/ 0 w 1916906"/>
                <a:gd name="connsiteY3" fmla="*/ 1916906 h 1916906"/>
                <a:gd name="connsiteX4" fmla="*/ 0 w 1916906"/>
                <a:gd name="connsiteY4" fmla="*/ 0 h 191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6906" h="1916906">
                  <a:moveTo>
                    <a:pt x="0" y="0"/>
                  </a:moveTo>
                  <a:lnTo>
                    <a:pt x="1916906" y="0"/>
                  </a:lnTo>
                  <a:lnTo>
                    <a:pt x="1916906" y="1916906"/>
                  </a:lnTo>
                  <a:lnTo>
                    <a:pt x="0" y="19169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/>
                <a:t>потенциальная</a:t>
              </a:r>
            </a:p>
          </p:txBody>
        </p:sp>
        <p:sp>
          <p:nvSpPr>
            <p:cNvPr id="30" name="Круговая стрелка 29"/>
            <p:cNvSpPr/>
            <p:nvPr/>
          </p:nvSpPr>
          <p:spPr>
            <a:xfrm>
              <a:off x="6027647" y="1405615"/>
              <a:ext cx="5419090" cy="5419090"/>
            </a:xfrm>
            <a:prstGeom prst="circularArrow">
              <a:avLst>
                <a:gd name="adj1" fmla="val 6898"/>
                <a:gd name="adj2" fmla="val 465012"/>
                <a:gd name="adj3" fmla="val 5950847"/>
                <a:gd name="adj4" fmla="val 4384141"/>
                <a:gd name="adj5" fmla="val 804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485121"/>
                <a:satOff val="-27976"/>
                <a:lumOff val="2876"/>
                <a:alphaOff val="0"/>
              </a:schemeClr>
            </a:fillRef>
            <a:effectRef idx="2">
              <a:schemeClr val="accent2">
                <a:hueOff val="-485121"/>
                <a:satOff val="-27976"/>
                <a:lumOff val="28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Полилиния 31"/>
            <p:cNvSpPr/>
            <p:nvPr/>
          </p:nvSpPr>
          <p:spPr>
            <a:xfrm>
              <a:off x="6149142" y="4786303"/>
              <a:ext cx="1916906" cy="1916906"/>
            </a:xfrm>
            <a:custGeom>
              <a:avLst/>
              <a:gdLst>
                <a:gd name="connsiteX0" fmla="*/ 0 w 1916906"/>
                <a:gd name="connsiteY0" fmla="*/ 0 h 1916906"/>
                <a:gd name="connsiteX1" fmla="*/ 1916906 w 1916906"/>
                <a:gd name="connsiteY1" fmla="*/ 0 h 1916906"/>
                <a:gd name="connsiteX2" fmla="*/ 1916906 w 1916906"/>
                <a:gd name="connsiteY2" fmla="*/ 1916906 h 1916906"/>
                <a:gd name="connsiteX3" fmla="*/ 0 w 1916906"/>
                <a:gd name="connsiteY3" fmla="*/ 1916906 h 1916906"/>
                <a:gd name="connsiteX4" fmla="*/ 0 w 1916906"/>
                <a:gd name="connsiteY4" fmla="*/ 0 h 191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6906" h="1916906">
                  <a:moveTo>
                    <a:pt x="0" y="0"/>
                  </a:moveTo>
                  <a:lnTo>
                    <a:pt x="1916906" y="0"/>
                  </a:lnTo>
                  <a:lnTo>
                    <a:pt x="1916906" y="1916906"/>
                  </a:lnTo>
                  <a:lnTo>
                    <a:pt x="0" y="19169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/>
                <a:t>Отчет</a:t>
              </a:r>
            </a:p>
          </p:txBody>
        </p:sp>
        <p:sp>
          <p:nvSpPr>
            <p:cNvPr id="39" name="Круговая стрелка 38"/>
            <p:cNvSpPr/>
            <p:nvPr/>
          </p:nvSpPr>
          <p:spPr>
            <a:xfrm>
              <a:off x="6027647" y="1405615"/>
              <a:ext cx="5419090" cy="5419090"/>
            </a:xfrm>
            <a:prstGeom prst="circularArrow">
              <a:avLst>
                <a:gd name="adj1" fmla="val 6898"/>
                <a:gd name="adj2" fmla="val 465012"/>
                <a:gd name="adj3" fmla="val 11350847"/>
                <a:gd name="adj4" fmla="val 9784141"/>
                <a:gd name="adj5" fmla="val 804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970242"/>
                <a:satOff val="-55952"/>
                <a:lumOff val="5752"/>
                <a:alphaOff val="0"/>
              </a:schemeClr>
            </a:fillRef>
            <a:effectRef idx="2">
              <a:schemeClr val="accent2">
                <a:hueOff val="-970242"/>
                <a:satOff val="-55952"/>
                <a:lumOff val="57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Полилиния 39"/>
            <p:cNvSpPr/>
            <p:nvPr/>
          </p:nvSpPr>
          <p:spPr>
            <a:xfrm>
              <a:off x="6149142" y="1527109"/>
              <a:ext cx="1916906" cy="1916906"/>
            </a:xfrm>
            <a:custGeom>
              <a:avLst/>
              <a:gdLst>
                <a:gd name="connsiteX0" fmla="*/ 0 w 1916906"/>
                <a:gd name="connsiteY0" fmla="*/ 0 h 1916906"/>
                <a:gd name="connsiteX1" fmla="*/ 1916906 w 1916906"/>
                <a:gd name="connsiteY1" fmla="*/ 0 h 1916906"/>
                <a:gd name="connsiteX2" fmla="*/ 1916906 w 1916906"/>
                <a:gd name="connsiteY2" fmla="*/ 1916906 h 1916906"/>
                <a:gd name="connsiteX3" fmla="*/ 0 w 1916906"/>
                <a:gd name="connsiteY3" fmla="*/ 1916906 h 1916906"/>
                <a:gd name="connsiteX4" fmla="*/ 0 w 1916906"/>
                <a:gd name="connsiteY4" fmla="*/ 0 h 191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6906" h="1916906">
                  <a:moveTo>
                    <a:pt x="0" y="0"/>
                  </a:moveTo>
                  <a:lnTo>
                    <a:pt x="1916906" y="0"/>
                  </a:lnTo>
                  <a:lnTo>
                    <a:pt x="1916906" y="1916906"/>
                  </a:lnTo>
                  <a:lnTo>
                    <a:pt x="0" y="19169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/>
                <a:t>Совершенствование</a:t>
              </a:r>
            </a:p>
          </p:txBody>
        </p:sp>
        <p:sp>
          <p:nvSpPr>
            <p:cNvPr id="41" name="Круговая стрелка 40"/>
            <p:cNvSpPr/>
            <p:nvPr/>
          </p:nvSpPr>
          <p:spPr>
            <a:xfrm>
              <a:off x="6027647" y="1405615"/>
              <a:ext cx="5419090" cy="5419090"/>
            </a:xfrm>
            <a:prstGeom prst="circularArrow">
              <a:avLst>
                <a:gd name="adj1" fmla="val 6898"/>
                <a:gd name="adj2" fmla="val 465012"/>
                <a:gd name="adj3" fmla="val 16750847"/>
                <a:gd name="adj4" fmla="val 15184141"/>
                <a:gd name="adj5" fmla="val 804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2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9" name="CustomShape 4"/>
          <p:cNvSpPr/>
          <p:nvPr/>
        </p:nvSpPr>
        <p:spPr>
          <a:xfrm>
            <a:off x="9591951" y="5433328"/>
            <a:ext cx="2498780" cy="622855"/>
          </a:xfrm>
          <a:prstGeom prst="rect">
            <a:avLst/>
          </a:prstGeom>
          <a:solidFill>
            <a:srgbClr val="C00000"/>
          </a:solidFill>
          <a:ln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ПРОБЛЕМА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99561" y="5638284"/>
            <a:ext cx="1281178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66365" y="2290103"/>
            <a:ext cx="3071675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СОВЕРШЕНСТВОВАНИЕ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341404" y="2320469"/>
            <a:ext cx="2275057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САМОАНАЛИЗ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9014" y="5940962"/>
            <a:ext cx="3855543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«ОЖИДАНИЕ НОВОЙ ПРОБЛЕМЫ»</a:t>
            </a:r>
          </a:p>
        </p:txBody>
      </p:sp>
      <p:sp>
        <p:nvSpPr>
          <p:cNvPr id="22" name="CustomShape 10"/>
          <p:cNvSpPr/>
          <p:nvPr/>
        </p:nvSpPr>
        <p:spPr>
          <a:xfrm rot="5400000">
            <a:off x="2652886" y="5566864"/>
            <a:ext cx="249480" cy="299880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cxnSp>
        <p:nvCxnSpPr>
          <p:cNvPr id="27" name="Прямая соединительная линия 26"/>
          <p:cNvCxnSpPr/>
          <p:nvPr/>
        </p:nvCxnSpPr>
        <p:spPr>
          <a:xfrm>
            <a:off x="5046663" y="1451894"/>
            <a:ext cx="0" cy="489334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трелка углом вверх 1"/>
          <p:cNvSpPr/>
          <p:nvPr/>
        </p:nvSpPr>
        <p:spPr>
          <a:xfrm rot="10800000">
            <a:off x="477871" y="2017721"/>
            <a:ext cx="966715" cy="764948"/>
          </a:xfrm>
          <a:prstGeom prst="bent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782669"/>
            <a:ext cx="1634350" cy="646331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Родственники\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пациент</a:t>
            </a:r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1648150" y="2843789"/>
            <a:ext cx="567873" cy="894901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/>
              <a:t>ГНЕВ</a:t>
            </a:r>
          </a:p>
        </p:txBody>
      </p:sp>
      <p:sp>
        <p:nvSpPr>
          <p:cNvPr id="28" name="Стрелка вниз 27"/>
          <p:cNvSpPr/>
          <p:nvPr/>
        </p:nvSpPr>
        <p:spPr>
          <a:xfrm rot="10800000">
            <a:off x="294205" y="3936887"/>
            <a:ext cx="567873" cy="1570902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/>
              <a:t>информация</a:t>
            </a:r>
          </a:p>
        </p:txBody>
      </p:sp>
      <p:sp>
        <p:nvSpPr>
          <p:cNvPr id="26" name="Знак запрета 25"/>
          <p:cNvSpPr/>
          <p:nvPr/>
        </p:nvSpPr>
        <p:spPr>
          <a:xfrm>
            <a:off x="300929" y="3473640"/>
            <a:ext cx="576170" cy="571605"/>
          </a:xfrm>
          <a:prstGeom prst="noSmoking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Стрелка вниз 41"/>
          <p:cNvSpPr/>
          <p:nvPr/>
        </p:nvSpPr>
        <p:spPr>
          <a:xfrm rot="5400000">
            <a:off x="9794162" y="3400053"/>
            <a:ext cx="567873" cy="1002775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/>
              <a:t>ГНЕВ</a:t>
            </a:r>
          </a:p>
        </p:txBody>
      </p:sp>
      <p:sp>
        <p:nvSpPr>
          <p:cNvPr id="49" name="Стрелка вверх 48"/>
          <p:cNvSpPr/>
          <p:nvPr/>
        </p:nvSpPr>
        <p:spPr>
          <a:xfrm>
            <a:off x="10071062" y="4061155"/>
            <a:ext cx="205740" cy="194594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верх 49"/>
          <p:cNvSpPr/>
          <p:nvPr/>
        </p:nvSpPr>
        <p:spPr>
          <a:xfrm>
            <a:off x="8829734" y="4061155"/>
            <a:ext cx="205740" cy="194594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верх 50"/>
          <p:cNvSpPr/>
          <p:nvPr/>
        </p:nvSpPr>
        <p:spPr>
          <a:xfrm>
            <a:off x="7523204" y="4061155"/>
            <a:ext cx="205740" cy="194594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 rot="508228">
            <a:off x="7071966" y="4829431"/>
            <a:ext cx="2885676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МЕД.ОРГАНИЗАЦИЯ</a:t>
            </a:r>
          </a:p>
        </p:txBody>
      </p:sp>
      <p:cxnSp>
        <p:nvCxnSpPr>
          <p:cNvPr id="55" name="Прямая со стрелкой 54"/>
          <p:cNvCxnSpPr/>
          <p:nvPr/>
        </p:nvCxnSpPr>
        <p:spPr>
          <a:xfrm flipH="1">
            <a:off x="8508873" y="3382472"/>
            <a:ext cx="1985904" cy="278504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H="1" flipV="1">
            <a:off x="8526648" y="4642507"/>
            <a:ext cx="1951815" cy="288402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03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03160" y="68291"/>
            <a:ext cx="9672837" cy="6771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altLang="ja-JP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 РАССЛЕДОВАНИЯ МЕДИЦИНСКИХ ПРОИШЕСТВИЙ</a:t>
            </a:r>
          </a:p>
          <a:p>
            <a:pPr algn="ctr"/>
            <a:r>
              <a:rPr lang="ru-RU" altLang="ja-JP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ОПЫТ ЯПОНИИ</a:t>
            </a:r>
            <a:endParaRPr lang="ja-JP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A782E3D2-1A18-2741-90EE-B0C568D34A8F}"/>
              </a:ext>
            </a:extLst>
          </p:cNvPr>
          <p:cNvGrpSpPr/>
          <p:nvPr/>
        </p:nvGrpSpPr>
        <p:grpSpPr>
          <a:xfrm>
            <a:off x="186601" y="940514"/>
            <a:ext cx="11934588" cy="5815794"/>
            <a:chOff x="-19139" y="770949"/>
            <a:chExt cx="11934588" cy="5815794"/>
          </a:xfrm>
        </p:grpSpPr>
        <p:cxnSp>
          <p:nvCxnSpPr>
            <p:cNvPr id="127" name="直線コネクタ 126">
              <a:extLst>
                <a:ext uri="{FF2B5EF4-FFF2-40B4-BE49-F238E27FC236}">
                  <a16:creationId xmlns:a16="http://schemas.microsoft.com/office/drawing/2014/main" id="{B6C3EBFC-AB03-9F4C-9917-5291AC083F54}"/>
                </a:ext>
              </a:extLst>
            </p:cNvPr>
            <p:cNvCxnSpPr>
              <a:cxnSpLocks/>
            </p:cNvCxnSpPr>
            <p:nvPr/>
          </p:nvCxnSpPr>
          <p:spPr>
            <a:xfrm>
              <a:off x="6885707" y="1075315"/>
              <a:ext cx="0" cy="3187927"/>
            </a:xfrm>
            <a:prstGeom prst="line">
              <a:avLst/>
            </a:prstGeom>
            <a:ln w="41275">
              <a:solidFill>
                <a:schemeClr val="accent6">
                  <a:lumMod val="50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A0552429-3BF6-244B-BBF1-7FD51106FA9A}"/>
                </a:ext>
              </a:extLst>
            </p:cNvPr>
            <p:cNvCxnSpPr/>
            <p:nvPr/>
          </p:nvCxnSpPr>
          <p:spPr>
            <a:xfrm>
              <a:off x="7184571" y="3443844"/>
              <a:ext cx="0" cy="748146"/>
            </a:xfrm>
            <a:prstGeom prst="line">
              <a:avLst/>
            </a:prstGeom>
            <a:ln w="41275">
              <a:solidFill>
                <a:schemeClr val="accent6">
                  <a:lumMod val="50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カギ線コネクタ 60"/>
            <p:cNvCxnSpPr>
              <a:cxnSpLocks/>
            </p:cNvCxnSpPr>
            <p:nvPr/>
          </p:nvCxnSpPr>
          <p:spPr>
            <a:xfrm rot="16200000" flipH="1">
              <a:off x="6893622" y="4542313"/>
              <a:ext cx="570016" cy="178129"/>
            </a:xfrm>
            <a:prstGeom prst="bentConnector3">
              <a:avLst>
                <a:gd name="adj1" fmla="val 100001"/>
              </a:avLst>
            </a:prstGeom>
            <a:ln w="41275">
              <a:solidFill>
                <a:schemeClr val="accent6">
                  <a:lumMod val="50000"/>
                </a:schemeClr>
              </a:solidFill>
              <a:prstDash val="sysDot"/>
              <a:tailEnd type="arrow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カギ線コネクタ 68">
              <a:extLst>
                <a:ext uri="{FF2B5EF4-FFF2-40B4-BE49-F238E27FC236}">
                  <a16:creationId xmlns:a16="http://schemas.microsoft.com/office/drawing/2014/main" id="{9AA73DFC-C722-E748-B4E5-357AC31D5C9D}"/>
                </a:ext>
              </a:extLst>
            </p:cNvPr>
            <p:cNvCxnSpPr>
              <a:cxnSpLocks/>
              <a:stCxn id="71" idx="3"/>
            </p:cNvCxnSpPr>
            <p:nvPr/>
          </p:nvCxnSpPr>
          <p:spPr>
            <a:xfrm flipH="1" flipV="1">
              <a:off x="8455231" y="3176588"/>
              <a:ext cx="1455685" cy="1735960"/>
            </a:xfrm>
            <a:prstGeom prst="bentConnector4">
              <a:avLst>
                <a:gd name="adj1" fmla="val -6730"/>
                <a:gd name="adj2" fmla="val 58534"/>
              </a:avLst>
            </a:prstGeom>
            <a:ln w="41275">
              <a:solidFill>
                <a:schemeClr val="accent6">
                  <a:lumMod val="50000"/>
                </a:schemeClr>
              </a:solidFill>
              <a:prstDash val="sysDot"/>
              <a:tailEnd type="arrow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上下矢印 55"/>
            <p:cNvSpPr/>
            <p:nvPr/>
          </p:nvSpPr>
          <p:spPr>
            <a:xfrm>
              <a:off x="4968711" y="2617838"/>
              <a:ext cx="216274" cy="2917899"/>
            </a:xfrm>
            <a:prstGeom prst="upDownArrow">
              <a:avLst>
                <a:gd name="adj1" fmla="val 50000"/>
                <a:gd name="adj2" fmla="val 59272"/>
              </a:avLst>
            </a:prstGeom>
            <a:pattFill prst="ltUpDiag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 w="635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4" name="上下矢印 53"/>
            <p:cNvSpPr/>
            <p:nvPr/>
          </p:nvSpPr>
          <p:spPr>
            <a:xfrm>
              <a:off x="2758310" y="3152719"/>
              <a:ext cx="216274" cy="2378916"/>
            </a:xfrm>
            <a:prstGeom prst="upDownArrow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 w="9525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81" name="直線矢印コネクタ 80"/>
            <p:cNvCxnSpPr>
              <a:cxnSpLocks/>
            </p:cNvCxnSpPr>
            <p:nvPr/>
          </p:nvCxnSpPr>
          <p:spPr>
            <a:xfrm flipV="1">
              <a:off x="8773000" y="1088772"/>
              <a:ext cx="0" cy="2806823"/>
            </a:xfrm>
            <a:prstGeom prst="straightConnector1">
              <a:avLst/>
            </a:prstGeom>
            <a:ln w="41275">
              <a:solidFill>
                <a:schemeClr val="accent6">
                  <a:lumMod val="50000"/>
                </a:schemeClr>
              </a:solidFill>
              <a:prstDash val="sysDot"/>
              <a:headEnd w="sm" len="sm"/>
              <a:tailEnd type="arrow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3732380" y="1088771"/>
              <a:ext cx="0" cy="242173"/>
            </a:xfrm>
            <a:prstGeom prst="line">
              <a:avLst/>
            </a:prstGeom>
            <a:ln w="38100">
              <a:solidFill>
                <a:srgbClr val="0070C0"/>
              </a:solidFill>
              <a:prstDash val="sysDot"/>
              <a:head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右矢印 4"/>
            <p:cNvSpPr/>
            <p:nvPr/>
          </p:nvSpPr>
          <p:spPr>
            <a:xfrm>
              <a:off x="2042263" y="1260798"/>
              <a:ext cx="7258626" cy="361820"/>
            </a:xfrm>
            <a:prstGeom prst="rightArrow">
              <a:avLst>
                <a:gd name="adj1" fmla="val 52113"/>
                <a:gd name="adj2" fmla="val 50000"/>
              </a:avLst>
            </a:prstGeom>
            <a:gradFill flip="none" rotWithShape="1">
              <a:gsLst>
                <a:gs pos="27000">
                  <a:schemeClr val="bg1">
                    <a:lumMod val="50000"/>
                  </a:schemeClr>
                </a:gs>
                <a:gs pos="100000">
                  <a:schemeClr val="accent6"/>
                </a:gs>
              </a:gsLst>
              <a:lin ang="0" scaled="1"/>
              <a:tileRect/>
            </a:gradFill>
            <a:ln w="12700">
              <a:noFill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135945" y="1610918"/>
              <a:ext cx="400110" cy="1761673"/>
            </a:xfrm>
            <a:prstGeom prst="rect">
              <a:avLst/>
            </a:prstGeom>
            <a:solidFill>
              <a:srgbClr val="C00000"/>
            </a:solidFill>
          </p:spPr>
          <p:txBody>
            <a:bodyPr vert="vert" wrap="square" rtlCol="0">
              <a:spAutoFit/>
            </a:bodyPr>
            <a:lstStyle/>
            <a:p>
              <a:r>
                <a:rPr lang="ru-RU" altLang="ja-JP" sz="1400" b="1" dirty="0">
                  <a:solidFill>
                    <a:schemeClr val="bg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Летальный исход</a:t>
              </a:r>
              <a:endParaRPr lang="ja-JP" altLang="en-US" sz="11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右矢印 20"/>
            <p:cNvSpPr/>
            <p:nvPr/>
          </p:nvSpPr>
          <p:spPr>
            <a:xfrm>
              <a:off x="2273059" y="5243877"/>
              <a:ext cx="8295980" cy="634926"/>
            </a:xfrm>
            <a:prstGeom prst="rightArrow">
              <a:avLst>
                <a:gd name="adj1" fmla="val 55253"/>
                <a:gd name="adj2" fmla="val 62732"/>
              </a:avLst>
            </a:prstGeom>
            <a:solidFill>
              <a:srgbClr val="63A437"/>
            </a:solidFill>
            <a:ln w="12700"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664073" y="1170849"/>
              <a:ext cx="553998" cy="219637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§"/>
              </a:pPr>
              <a:r>
                <a:rPr lang="ru-RU" altLang="ja-JP" sz="1200" dirty="0">
                  <a:solidFill>
                    <a:srgbClr val="C00000"/>
                  </a:solidFill>
                  <a:latin typeface="Cairo" pitchFamily="2" charset="-78"/>
                  <a:cs typeface="Cairo" pitchFamily="2" charset="-78"/>
                </a:rPr>
                <a:t>Был ли «медицинский инцидент»?</a:t>
              </a:r>
              <a:endParaRPr lang="ja-JP" altLang="en-US" sz="1050" dirty="0">
                <a:solidFill>
                  <a:srgbClr val="C00000"/>
                </a:solidFill>
                <a:latin typeface="Cairo" pitchFamily="2" charset="-78"/>
                <a:cs typeface="Cairo" pitchFamily="2" charset="-7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336357" y="1359739"/>
              <a:ext cx="543739" cy="1644718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>
                <a:lnSpc>
                  <a:spcPts val="1420"/>
                </a:lnSpc>
              </a:pPr>
              <a:r>
                <a:rPr lang="ja-JP" altLang="en-US" sz="1600" dirty="0">
                  <a:latin typeface="Cairo" pitchFamily="2" charset="-78"/>
                  <a:cs typeface="Cairo" pitchFamily="2" charset="-78"/>
                </a:rPr>
                <a:t>・ </a:t>
              </a:r>
              <a:r>
                <a:rPr lang="en-US" altLang="ja-JP" sz="1600" dirty="0">
                  <a:latin typeface="Cairo" pitchFamily="2" charset="-78"/>
                  <a:cs typeface="Cairo" pitchFamily="2" charset="-78"/>
                </a:rPr>
                <a:t>  </a:t>
              </a:r>
              <a:r>
                <a:rPr lang="ru-RU" altLang="ja-JP" sz="1600" b="1" dirty="0">
                  <a:latin typeface="Cairo" pitchFamily="2" charset="-78"/>
                  <a:cs typeface="Cairo" pitchFamily="2" charset="-78"/>
                </a:rPr>
                <a:t>Объяснение</a:t>
              </a:r>
              <a:endParaRPr lang="en-US" altLang="ja-JP" sz="1600" b="1" dirty="0">
                <a:latin typeface="Cairo" pitchFamily="2" charset="-78"/>
                <a:cs typeface="Cairo" pitchFamily="2" charset="-78"/>
              </a:endParaRPr>
            </a:p>
            <a:p>
              <a:pPr>
                <a:lnSpc>
                  <a:spcPts val="1420"/>
                </a:lnSpc>
              </a:pPr>
              <a:r>
                <a:rPr lang="en-US" altLang="ja-JP" sz="1600" b="1" dirty="0">
                  <a:latin typeface="Cairo" pitchFamily="2" charset="-78"/>
                  <a:cs typeface="Cairo" pitchFamily="2" charset="-78"/>
                </a:rPr>
                <a:t>       </a:t>
              </a:r>
              <a:r>
                <a:rPr lang="ru-RU" altLang="ja-JP" sz="1200" dirty="0">
                  <a:latin typeface="Cairo" pitchFamily="2" charset="-78"/>
                  <a:cs typeface="Cairo" pitchFamily="2" charset="-78"/>
                </a:rPr>
                <a:t>скорбящей семье</a:t>
              </a:r>
              <a:endParaRPr lang="ja-JP" altLang="en-US" sz="1200" dirty="0">
                <a:latin typeface="Cairo" pitchFamily="2" charset="-78"/>
                <a:cs typeface="Cairo" pitchFamily="2" charset="-7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3753232" y="1354347"/>
              <a:ext cx="461665" cy="199449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ja-JP" altLang="en-US" sz="1600" dirty="0">
                  <a:latin typeface="Cairo" pitchFamily="2" charset="-78"/>
                  <a:cs typeface="Cairo" pitchFamily="2" charset="-78"/>
                </a:rPr>
                <a:t>・ </a:t>
              </a:r>
              <a:r>
                <a:rPr lang="en-US" altLang="ja-JP" sz="1600" dirty="0">
                  <a:latin typeface="Cairo" pitchFamily="2" charset="-78"/>
                  <a:cs typeface="Cairo" pitchFamily="2" charset="-78"/>
                </a:rPr>
                <a:t>  </a:t>
              </a:r>
              <a:r>
                <a:rPr lang="ru-RU" altLang="ja-JP" sz="1600" b="1" dirty="0">
                  <a:latin typeface="Cairo" pitchFamily="2" charset="-78"/>
                  <a:cs typeface="Cairo" pitchFamily="2" charset="-78"/>
                </a:rPr>
                <a:t>ОТЧЕТ</a:t>
              </a:r>
              <a:r>
                <a:rPr lang="en-US" altLang="ja-JP" sz="1600" b="1" dirty="0">
                  <a:latin typeface="Cairo" pitchFamily="2" charset="-78"/>
                  <a:cs typeface="Cairo" pitchFamily="2" charset="-78"/>
                </a:rPr>
                <a:t>  </a:t>
              </a:r>
              <a:r>
                <a:rPr lang="ru-RU" altLang="ja-JP" b="1" dirty="0">
                  <a:latin typeface="Cairo" pitchFamily="2" charset="-78"/>
                  <a:cs typeface="Cairo" pitchFamily="2" charset="-78"/>
                </a:rPr>
                <a:t>в</a:t>
              </a:r>
              <a:r>
                <a:rPr lang="en-US" altLang="ja-JP" b="1" dirty="0">
                  <a:latin typeface="Cairo" pitchFamily="2" charset="-78"/>
                  <a:cs typeface="Cairo" pitchFamily="2" charset="-78"/>
                </a:rPr>
                <a:t> “ISC</a:t>
              </a:r>
              <a:r>
                <a:rPr lang="en-US" altLang="ja-JP" dirty="0">
                  <a:latin typeface="Cairo" pitchFamily="2" charset="-78"/>
                  <a:cs typeface="Cairo" pitchFamily="2" charset="-78"/>
                </a:rPr>
                <a:t>”</a:t>
              </a:r>
              <a:endParaRPr lang="ja-JP" altLang="en-US" dirty="0">
                <a:latin typeface="Cairo" pitchFamily="2" charset="-78"/>
                <a:cs typeface="Cairo" pitchFamily="2" charset="-78"/>
              </a:endParaRPr>
            </a:p>
          </p:txBody>
        </p:sp>
        <p:sp>
          <p:nvSpPr>
            <p:cNvPr id="17" name="右矢印 16"/>
            <p:cNvSpPr/>
            <p:nvPr/>
          </p:nvSpPr>
          <p:spPr>
            <a:xfrm>
              <a:off x="4315777" y="1825013"/>
              <a:ext cx="2484582" cy="849092"/>
            </a:xfrm>
            <a:prstGeom prst="rightArrow">
              <a:avLst>
                <a:gd name="adj1" fmla="val 75643"/>
                <a:gd name="adj2" fmla="val 50000"/>
              </a:avLst>
            </a:prstGeom>
            <a:solidFill>
              <a:schemeClr val="accent2"/>
            </a:solidFill>
            <a:ln w="28575">
              <a:solidFill>
                <a:schemeClr val="accent5">
                  <a:lumMod val="50000"/>
                </a:schemeClr>
              </a:solidFill>
            </a:ln>
            <a:effectLst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lnSpc>
                  <a:spcPts val="2180"/>
                </a:lnSpc>
              </a:pPr>
              <a:endParaRPr lang="en-US" altLang="ja-JP" sz="2400" dirty="0">
                <a:solidFill>
                  <a:schemeClr val="tx1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 rot="16200000">
              <a:off x="641820" y="3620186"/>
              <a:ext cx="1468079" cy="2751964"/>
            </a:xfrm>
            <a:prstGeom prst="rect">
              <a:avLst/>
            </a:prstGeom>
            <a:ln w="19050"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altLang="ja-JP" sz="2000" b="1" dirty="0">
                  <a:solidFill>
                    <a:schemeClr val="tx1"/>
                  </a:solidFill>
                  <a:latin typeface="Cairo" pitchFamily="2" charset="-78"/>
                  <a:cs typeface="Cairo" pitchFamily="2" charset="-78"/>
                </a:rPr>
                <a:t>“ISC”</a:t>
              </a:r>
              <a:br>
                <a:rPr lang="ru-RU" sz="1600" b="1" dirty="0"/>
              </a:br>
              <a:r>
                <a:rPr lang="ru-RU" sz="1600" b="1" dirty="0"/>
                <a:t>Центр по поддержке расследования медицинских происшествий</a:t>
              </a:r>
            </a:p>
            <a:p>
              <a:pPr algn="ctr">
                <a:lnSpc>
                  <a:spcPts val="1760"/>
                </a:lnSpc>
              </a:pPr>
              <a:r>
                <a:rPr lang="en-US" altLang="ja-JP" sz="1600" b="1" dirty="0">
                  <a:solidFill>
                    <a:schemeClr val="tx1"/>
                  </a:solidFill>
                  <a:latin typeface="Cairo" pitchFamily="2" charset="-78"/>
                  <a:cs typeface="Cairo" pitchFamily="2" charset="-78"/>
                </a:rPr>
                <a:t>[</a:t>
              </a:r>
              <a:r>
                <a:rPr lang="ru-RU" altLang="ja-JP" sz="1600" b="1" dirty="0">
                  <a:solidFill>
                    <a:schemeClr val="tx1"/>
                  </a:solidFill>
                  <a:latin typeface="Cairo" pitchFamily="2" charset="-78"/>
                  <a:cs typeface="Cairo" pitchFamily="2" charset="-78"/>
                </a:rPr>
                <a:t>Минздрав Японии</a:t>
              </a:r>
              <a:r>
                <a:rPr lang="en-US" altLang="ja-JP" sz="1600" b="1" dirty="0">
                  <a:solidFill>
                    <a:schemeClr val="tx1"/>
                  </a:solidFill>
                  <a:latin typeface="Cairo" pitchFamily="2" charset="-78"/>
                  <a:cs typeface="Cairo" pitchFamily="2" charset="-78"/>
                </a:rPr>
                <a:t>]</a:t>
              </a:r>
              <a:endParaRPr lang="ja-JP" altLang="en-US" sz="1600" b="1" dirty="0">
                <a:solidFill>
                  <a:schemeClr val="tx1"/>
                </a:solidFill>
                <a:latin typeface="Cairo" pitchFamily="2" charset="-78"/>
                <a:cs typeface="Cairo" pitchFamily="2" charset="-78"/>
              </a:endParaRPr>
            </a:p>
          </p:txBody>
        </p:sp>
        <p:cxnSp>
          <p:nvCxnSpPr>
            <p:cNvPr id="28" name="直線矢印コネクタ 27"/>
            <p:cNvCxnSpPr>
              <a:cxnSpLocks/>
            </p:cNvCxnSpPr>
            <p:nvPr/>
          </p:nvCxnSpPr>
          <p:spPr>
            <a:xfrm>
              <a:off x="7743034" y="3414690"/>
              <a:ext cx="0" cy="1964834"/>
            </a:xfrm>
            <a:prstGeom prst="straightConnector1">
              <a:avLst/>
            </a:prstGeom>
            <a:ln w="57150">
              <a:solidFill>
                <a:schemeClr val="accent4">
                  <a:lumMod val="75000"/>
                </a:schemeClr>
              </a:solidFill>
              <a:prstDash val="solid"/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>
              <a:cxnSpLocks/>
            </p:cNvCxnSpPr>
            <p:nvPr/>
          </p:nvCxnSpPr>
          <p:spPr>
            <a:xfrm>
              <a:off x="3961079" y="3123210"/>
              <a:ext cx="14146" cy="2262908"/>
            </a:xfrm>
            <a:prstGeom prst="straightConnector1">
              <a:avLst/>
            </a:prstGeom>
            <a:ln w="57150">
              <a:solidFill>
                <a:schemeClr val="accent4">
                  <a:lumMod val="75000"/>
                </a:schemeClr>
              </a:solidFill>
              <a:prstDash val="solid"/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角丸四角形 3"/>
            <p:cNvSpPr/>
            <p:nvPr/>
          </p:nvSpPr>
          <p:spPr>
            <a:xfrm>
              <a:off x="2686164" y="1580116"/>
              <a:ext cx="514418" cy="1562929"/>
            </a:xfrm>
            <a:prstGeom prst="roundRect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3F657BFF-DAD4-B445-B386-5819FB565C8F}"/>
                </a:ext>
              </a:extLst>
            </p:cNvPr>
            <p:cNvGrpSpPr/>
            <p:nvPr/>
          </p:nvGrpSpPr>
          <p:grpSpPr>
            <a:xfrm>
              <a:off x="3372138" y="5266019"/>
              <a:ext cx="1324847" cy="637150"/>
              <a:chOff x="3372138" y="5482942"/>
              <a:chExt cx="1324847" cy="637150"/>
            </a:xfrm>
          </p:grpSpPr>
          <p:sp>
            <p:nvSpPr>
              <p:cNvPr id="37" name="山形 36"/>
              <p:cNvSpPr/>
              <p:nvPr/>
            </p:nvSpPr>
            <p:spPr>
              <a:xfrm>
                <a:off x="3403137" y="5482942"/>
                <a:ext cx="1293848" cy="637150"/>
              </a:xfrm>
              <a:prstGeom prst="chevron">
                <a:avLst>
                  <a:gd name="adj" fmla="val 16225"/>
                </a:avLst>
              </a:prstGeom>
              <a:ln>
                <a:solidFill>
                  <a:srgbClr val="002060"/>
                </a:solidFill>
              </a:ln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ja-JP" altLang="en-US" sz="1600" b="1" dirty="0">
                  <a:solidFill>
                    <a:schemeClr val="tx1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endParaRPr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3372138" y="5542969"/>
                <a:ext cx="1319138" cy="56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240"/>
                  </a:lnSpc>
                </a:pPr>
                <a:r>
                  <a:rPr lang="ru-RU" altLang="ja-JP" sz="1200" b="1" dirty="0">
                    <a:latin typeface="Cairo" pitchFamily="2" charset="-78"/>
                    <a:cs typeface="Cairo" pitchFamily="2" charset="-78"/>
                  </a:rPr>
                  <a:t>Получает отчет о происшествии</a:t>
                </a:r>
                <a:endParaRPr lang="ja-JP" altLang="en-US" sz="1200" dirty="0">
                  <a:latin typeface="Cairo" pitchFamily="2" charset="-78"/>
                  <a:cs typeface="Cairo" pitchFamily="2" charset="-78"/>
                </a:endParaRPr>
              </a:p>
            </p:txBody>
          </p:sp>
        </p:grpSp>
        <p:sp>
          <p:nvSpPr>
            <p:cNvPr id="3" name="正方形/長方形 2"/>
            <p:cNvSpPr/>
            <p:nvPr/>
          </p:nvSpPr>
          <p:spPr>
            <a:xfrm rot="16200000">
              <a:off x="412844" y="910734"/>
              <a:ext cx="1197438" cy="206140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>
                <a:lnSpc>
                  <a:spcPts val="1700"/>
                </a:lnSpc>
              </a:pPr>
              <a:r>
                <a:rPr lang="ru-RU" altLang="ja-JP" sz="24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Медицинская организация</a:t>
              </a:r>
              <a:endPara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 rot="16200000">
              <a:off x="10163912" y="490013"/>
              <a:ext cx="761747" cy="2298906"/>
            </a:xfrm>
            <a:prstGeom prst="rect">
              <a:avLst/>
            </a:prstGeom>
            <a:solidFill>
              <a:schemeClr val="accent6"/>
            </a:solidFill>
            <a:ln w="19050"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eaVert" wrap="squar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ru-RU" altLang="ja-JP" sz="1600" b="1" dirty="0">
                  <a:solidFill>
                    <a:schemeClr val="bg1"/>
                  </a:solidFill>
                  <a:latin typeface="Cairo" pitchFamily="2" charset="-78"/>
                  <a:cs typeface="Cairo" pitchFamily="2" charset="-78"/>
                </a:rPr>
                <a:t>В МО принимаются профилактические меры</a:t>
              </a:r>
              <a:endParaRPr lang="en-US" altLang="ja-JP" sz="1600" dirty="0">
                <a:solidFill>
                  <a:schemeClr val="bg1"/>
                </a:solidFill>
                <a:latin typeface="Cairo" pitchFamily="2" charset="-78"/>
                <a:cs typeface="Cairo" pitchFamily="2" charset="-78"/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10448656" y="3183518"/>
              <a:ext cx="1152938" cy="487017"/>
            </a:xfrm>
            <a:prstGeom prst="roundRect">
              <a:avLst/>
            </a:prstGeom>
            <a:ln>
              <a:solidFill>
                <a:schemeClr val="bg2">
                  <a:lumMod val="25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0392343" y="3184129"/>
              <a:ext cx="1277914" cy="55784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 rtlCol="0">
              <a:spAutoFit/>
            </a:bodyPr>
            <a:lstStyle/>
            <a:p>
              <a:pPr algn="ctr">
                <a:lnSpc>
                  <a:spcPts val="1760"/>
                </a:lnSpc>
              </a:pPr>
              <a:r>
                <a:rPr lang="ru-RU" altLang="ja-JP" sz="1600" dirty="0">
                  <a:solidFill>
                    <a:schemeClr val="bg1"/>
                  </a:solidFill>
                  <a:latin typeface="Cairo" pitchFamily="2" charset="-78"/>
                  <a:cs typeface="Cairo" pitchFamily="2" charset="-78"/>
                </a:rPr>
                <a:t>Проф. </a:t>
              </a:r>
            </a:p>
            <a:p>
              <a:pPr algn="ctr">
                <a:lnSpc>
                  <a:spcPts val="1760"/>
                </a:lnSpc>
              </a:pPr>
              <a:r>
                <a:rPr lang="ru-RU" altLang="ja-JP" sz="1600" dirty="0">
                  <a:solidFill>
                    <a:schemeClr val="bg1"/>
                  </a:solidFill>
                  <a:latin typeface="Cairo" pitchFamily="2" charset="-78"/>
                  <a:cs typeface="Cairo" pitchFamily="2" charset="-78"/>
                </a:rPr>
                <a:t>сообщество</a:t>
              </a:r>
              <a:endParaRPr lang="ja-JP" altLang="en-US" sz="1600" dirty="0">
                <a:solidFill>
                  <a:schemeClr val="bg1"/>
                </a:solidFill>
                <a:latin typeface="Cairo" pitchFamily="2" charset="-78"/>
                <a:cs typeface="Cairo" pitchFamily="2" charset="-7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0196709" y="2838521"/>
              <a:ext cx="1718740" cy="338554"/>
            </a:xfrm>
            <a:prstGeom prst="rect">
              <a:avLst/>
            </a:prstGeom>
            <a:solidFill>
              <a:schemeClr val="tx2"/>
            </a:solidFill>
          </p:spPr>
          <p:txBody>
            <a:bodyPr wrap="none" rtlCol="0">
              <a:spAutoFit/>
            </a:bodyPr>
            <a:lstStyle/>
            <a:p>
              <a:r>
                <a:rPr lang="ru-RU" altLang="ja-JP" sz="1600" dirty="0">
                  <a:solidFill>
                    <a:schemeClr val="bg1"/>
                  </a:solidFill>
                  <a:latin typeface="Cairo" pitchFamily="2" charset="-78"/>
                  <a:cs typeface="Cairo" pitchFamily="2" charset="-78"/>
                </a:rPr>
                <a:t>общественность</a:t>
              </a:r>
              <a:endParaRPr lang="ja-JP" altLang="en-US" sz="1600" dirty="0">
                <a:solidFill>
                  <a:schemeClr val="bg1"/>
                </a:solidFill>
                <a:latin typeface="Cairo" pitchFamily="2" charset="-78"/>
                <a:cs typeface="Cairo" pitchFamily="2" charset="-78"/>
              </a:endParaRPr>
            </a:p>
          </p:txBody>
        </p:sp>
        <p:cxnSp>
          <p:nvCxnSpPr>
            <p:cNvPr id="63" name="直線コネクタ 62"/>
            <p:cNvCxnSpPr/>
            <p:nvPr/>
          </p:nvCxnSpPr>
          <p:spPr>
            <a:xfrm>
              <a:off x="7298626" y="1088771"/>
              <a:ext cx="0" cy="242173"/>
            </a:xfrm>
            <a:prstGeom prst="line">
              <a:avLst/>
            </a:prstGeom>
            <a:ln w="38100">
              <a:solidFill>
                <a:srgbClr val="0070C0"/>
              </a:solidFill>
              <a:prstDash val="sysDot"/>
              <a:head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右矢印 70"/>
            <p:cNvSpPr/>
            <p:nvPr/>
          </p:nvSpPr>
          <p:spPr>
            <a:xfrm>
              <a:off x="7294592" y="4616245"/>
              <a:ext cx="2616324" cy="592605"/>
            </a:xfrm>
            <a:prstGeom prst="rightArrow">
              <a:avLst>
                <a:gd name="adj1" fmla="val 66571"/>
                <a:gd name="adj2" fmla="val 43229"/>
              </a:avLst>
            </a:prstGeom>
            <a:ln w="34925">
              <a:solidFill>
                <a:schemeClr val="accent6">
                  <a:lumMod val="50000"/>
                </a:schemeClr>
              </a:solidFill>
              <a:prstDash val="sysDash"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7254020" y="4710571"/>
              <a:ext cx="26348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>
                  <a:latin typeface="Cairo" pitchFamily="2" charset="-78"/>
                  <a:cs typeface="Cairo" pitchFamily="2" charset="-78"/>
                </a:rPr>
                <a:t>“</a:t>
              </a:r>
              <a:r>
                <a:rPr lang="en-US" altLang="ja-JP" sz="2400" b="1" dirty="0">
                  <a:latin typeface="Cairo" pitchFamily="2" charset="-78"/>
                  <a:cs typeface="Cairo" pitchFamily="2" charset="-78"/>
                </a:rPr>
                <a:t>ISC </a:t>
              </a:r>
              <a:r>
                <a:rPr lang="en-US" altLang="ja-JP" sz="2400" dirty="0">
                  <a:latin typeface="Cairo" pitchFamily="2" charset="-78"/>
                  <a:cs typeface="Cairo" pitchFamily="2" charset="-78"/>
                </a:rPr>
                <a:t> </a:t>
              </a:r>
              <a:r>
                <a:rPr lang="ru-RU" altLang="ja-JP" sz="2000" dirty="0">
                  <a:latin typeface="Cairo" pitchFamily="2" charset="-78"/>
                  <a:cs typeface="Cairo" pitchFamily="2" charset="-78"/>
                </a:rPr>
                <a:t>расследование</a:t>
              </a:r>
              <a:r>
                <a:rPr lang="en-US" altLang="ja-JP" sz="2400" dirty="0">
                  <a:latin typeface="Cairo" pitchFamily="2" charset="-78"/>
                  <a:cs typeface="Cairo" pitchFamily="2" charset="-78"/>
                </a:rPr>
                <a:t>” </a:t>
              </a:r>
              <a:endParaRPr lang="ja-JP" altLang="en-US" sz="2400" dirty="0">
                <a:latin typeface="Cairo" pitchFamily="2" charset="-78"/>
                <a:cs typeface="Cairo" pitchFamily="2" charset="-7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8141688" y="1629502"/>
              <a:ext cx="400110" cy="201824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ru-RU" altLang="ja-JP" sz="1400" b="1" dirty="0">
                  <a:latin typeface="Cairo" pitchFamily="2" charset="-78"/>
                  <a:cs typeface="Cairo" pitchFamily="2" charset="-78"/>
                </a:rPr>
                <a:t>Изучают</a:t>
              </a:r>
              <a:r>
                <a:rPr lang="ru-RU" altLang="ja-JP" sz="1400" dirty="0">
                  <a:latin typeface="Cairo" pitchFamily="2" charset="-78"/>
                  <a:cs typeface="Cairo" pitchFamily="2" charset="-78"/>
                </a:rPr>
                <a:t> отчет </a:t>
              </a:r>
              <a:r>
                <a:rPr lang="en-US" altLang="ja-JP" sz="1400" dirty="0">
                  <a:latin typeface="Cairo" pitchFamily="2" charset="-78"/>
                  <a:cs typeface="Cairo" pitchFamily="2" charset="-78"/>
                </a:rPr>
                <a:t>ISC</a:t>
              </a:r>
              <a:endParaRPr lang="en-US" altLang="ja-JP" sz="1100" dirty="0">
                <a:latin typeface="Cairo" pitchFamily="2" charset="-78"/>
                <a:cs typeface="Cairo" pitchFamily="2" charset="-78"/>
              </a:endParaRPr>
            </a:p>
          </p:txBody>
        </p:sp>
        <p:sp>
          <p:nvSpPr>
            <p:cNvPr id="91" name="角丸四角形 90"/>
            <p:cNvSpPr/>
            <p:nvPr/>
          </p:nvSpPr>
          <p:spPr>
            <a:xfrm>
              <a:off x="2536825" y="795688"/>
              <a:ext cx="6370955" cy="297761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4709399" y="770949"/>
              <a:ext cx="19254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ja-JP" sz="1600" b="1" dirty="0">
                  <a:solidFill>
                    <a:schemeClr val="bg1"/>
                  </a:solidFill>
                  <a:latin typeface="Cairo" pitchFamily="2" charset="-78"/>
                  <a:cs typeface="Cairo" pitchFamily="2" charset="-78"/>
                </a:rPr>
                <a:t>Скорбящая семья</a:t>
              </a:r>
              <a:endParaRPr lang="ja-JP" altLang="en-US" sz="1600" b="1" dirty="0">
                <a:solidFill>
                  <a:schemeClr val="bg1"/>
                </a:solidFill>
                <a:latin typeface="Cairo" pitchFamily="2" charset="-78"/>
                <a:cs typeface="Cairo" pitchFamily="2" charset="-78"/>
              </a:endParaRPr>
            </a:p>
          </p:txBody>
        </p:sp>
        <p:sp>
          <p:nvSpPr>
            <p:cNvPr id="96" name="上矢印 95"/>
            <p:cNvSpPr/>
            <p:nvPr/>
          </p:nvSpPr>
          <p:spPr>
            <a:xfrm>
              <a:off x="10347002" y="3680969"/>
              <a:ext cx="1362065" cy="2850711"/>
            </a:xfrm>
            <a:prstGeom prst="upArrow">
              <a:avLst>
                <a:gd name="adj1" fmla="val 62911"/>
                <a:gd name="adj2" fmla="val 48924"/>
              </a:avLst>
            </a:prstGeom>
            <a:ln w="25400"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 rot="5400000">
              <a:off x="9703814" y="4802096"/>
              <a:ext cx="2669049" cy="9002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060"/>
                </a:lnSpc>
              </a:pPr>
              <a:r>
                <a:rPr lang="ru-RU" altLang="ja-JP" sz="1400" b="1" dirty="0">
                  <a:solidFill>
                    <a:schemeClr val="bg1"/>
                  </a:solidFill>
                  <a:latin typeface="Cairo" pitchFamily="2" charset="-78"/>
                  <a:cs typeface="Cairo" pitchFamily="2" charset="-78"/>
                </a:rPr>
                <a:t>Повышение осведомленности и профилактика повторения</a:t>
              </a:r>
              <a:endParaRPr lang="ja-JP" altLang="en-US" sz="1400" dirty="0">
                <a:solidFill>
                  <a:schemeClr val="bg1"/>
                </a:solidFill>
                <a:latin typeface="Cairo" pitchFamily="2" charset="-78"/>
                <a:cs typeface="Cairo" pitchFamily="2" charset="-78"/>
              </a:endParaRPr>
            </a:p>
          </p:txBody>
        </p:sp>
        <p:sp>
          <p:nvSpPr>
            <p:cNvPr id="78" name="角丸四角形 77"/>
            <p:cNvSpPr/>
            <p:nvPr/>
          </p:nvSpPr>
          <p:spPr>
            <a:xfrm>
              <a:off x="8489464" y="4042425"/>
              <a:ext cx="1675812" cy="501919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accent6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 rot="16200000">
              <a:off x="9228165" y="3516860"/>
              <a:ext cx="492443" cy="1735572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>
                <a:lnSpc>
                  <a:spcPts val="1180"/>
                </a:lnSpc>
              </a:pPr>
              <a:r>
                <a:rPr lang="ja-JP" altLang="en-US" sz="1600" dirty="0">
                  <a:latin typeface="Cairo" pitchFamily="2" charset="-78"/>
                  <a:ea typeface="HGP創英ﾌﾟﾚｾﾞﾝｽEB" panose="02020800000000000000" pitchFamily="18" charset="-128"/>
                  <a:cs typeface="Cairo" pitchFamily="2" charset="-78"/>
                </a:rPr>
                <a:t>　</a:t>
              </a:r>
              <a:r>
                <a:rPr lang="ru-RU" altLang="ja-JP" sz="1600" b="1" dirty="0">
                  <a:latin typeface="Cairo" pitchFamily="2" charset="-78"/>
                  <a:ea typeface="HGP創英ﾌﾟﾚｾﾞﾝｽEB" panose="02020800000000000000" pitchFamily="18" charset="-128"/>
                  <a:cs typeface="Cairo" pitchFamily="2" charset="-78"/>
                </a:rPr>
                <a:t>ОТЧЕТ </a:t>
              </a:r>
              <a:r>
                <a:rPr lang="en-US" altLang="ja-JP" sz="1600" b="1" dirty="0">
                  <a:latin typeface="Cairo" pitchFamily="2" charset="-78"/>
                  <a:ea typeface="HGP創英ﾌﾟﾚｾﾞﾝｽEB" panose="02020800000000000000" pitchFamily="18" charset="-128"/>
                  <a:cs typeface="Cairo" pitchFamily="2" charset="-78"/>
                </a:rPr>
                <a:t>ISC</a:t>
              </a:r>
            </a:p>
            <a:p>
              <a:pPr>
                <a:lnSpc>
                  <a:spcPts val="1180"/>
                </a:lnSpc>
              </a:pPr>
              <a:endParaRPr lang="en-US" altLang="ja-JP" sz="1600" dirty="0">
                <a:latin typeface="Cairo" pitchFamily="2" charset="-78"/>
                <a:ea typeface="HGP創英ﾌﾟﾚｾﾞﾝｽEB" panose="02020800000000000000" pitchFamily="18" charset="-128"/>
                <a:cs typeface="Cairo" pitchFamily="2" charset="-78"/>
              </a:endParaRPr>
            </a:p>
          </p:txBody>
        </p:sp>
        <p:sp>
          <p:nvSpPr>
            <p:cNvPr id="14" name="上下矢印 13"/>
            <p:cNvSpPr/>
            <p:nvPr/>
          </p:nvSpPr>
          <p:spPr>
            <a:xfrm>
              <a:off x="5262286" y="2603090"/>
              <a:ext cx="414375" cy="958644"/>
            </a:xfrm>
            <a:prstGeom prst="upDownArrow">
              <a:avLst>
                <a:gd name="adj1" fmla="val 44366"/>
                <a:gd name="adj2" fmla="val 36625"/>
              </a:avLst>
            </a:prstGeom>
            <a:gradFill flip="none"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56000">
                  <a:srgbClr val="E3F2FF"/>
                </a:gs>
              </a:gsLst>
              <a:lin ang="5400000" scaled="1"/>
              <a:tileRect/>
            </a:gra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5963232" y="4122128"/>
              <a:ext cx="1699810" cy="501919"/>
            </a:xfrm>
            <a:prstGeom prst="roundRect">
              <a:avLst/>
            </a:prstGeom>
            <a:solidFill>
              <a:schemeClr val="bg1"/>
            </a:solidFill>
            <a:ln w="22225">
              <a:solidFill>
                <a:schemeClr val="accent6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5972766" y="4116937"/>
              <a:ext cx="159704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180"/>
                </a:lnSpc>
              </a:pPr>
              <a:r>
                <a:rPr lang="ru-RU" altLang="ja-JP" sz="1200" b="1" dirty="0">
                  <a:latin typeface="Cairo" pitchFamily="2" charset="-78"/>
                  <a:cs typeface="Cairo" pitchFamily="2" charset="-78"/>
                </a:rPr>
                <a:t>В случае запроса</a:t>
              </a:r>
              <a:endParaRPr lang="en-US" altLang="ja-JP" sz="1200" dirty="0">
                <a:latin typeface="Cairo" pitchFamily="2" charset="-78"/>
                <a:cs typeface="Cairo" pitchFamily="2" charset="-78"/>
              </a:endParaRPr>
            </a:p>
            <a:p>
              <a:pPr>
                <a:lnSpc>
                  <a:spcPts val="1180"/>
                </a:lnSpc>
              </a:pPr>
              <a:r>
                <a:rPr lang="en-US" altLang="ja-JP" sz="1200" dirty="0">
                  <a:latin typeface="Cairo" pitchFamily="2" charset="-78"/>
                  <a:cs typeface="Cairo" pitchFamily="2" charset="-78"/>
                </a:rPr>
                <a:t>     </a:t>
              </a:r>
              <a:r>
                <a:rPr lang="ja-JP" altLang="en-US" sz="1200" dirty="0">
                  <a:latin typeface="Cairo" pitchFamily="2" charset="-78"/>
                  <a:cs typeface="Cairo" pitchFamily="2" charset="-78"/>
                </a:rPr>
                <a:t>・</a:t>
              </a:r>
              <a:r>
                <a:rPr lang="ru-RU" altLang="ja-JP" sz="1200" dirty="0">
                  <a:latin typeface="Cairo" pitchFamily="2" charset="-78"/>
                  <a:cs typeface="Cairo" pitchFamily="2" charset="-78"/>
                </a:rPr>
                <a:t>Семьи</a:t>
              </a:r>
              <a:endParaRPr lang="en-US" altLang="ja-JP" sz="1200" dirty="0">
                <a:latin typeface="Cairo" pitchFamily="2" charset="-78"/>
                <a:cs typeface="Cairo" pitchFamily="2" charset="-78"/>
              </a:endParaRPr>
            </a:p>
            <a:p>
              <a:pPr>
                <a:lnSpc>
                  <a:spcPts val="1180"/>
                </a:lnSpc>
              </a:pPr>
              <a:r>
                <a:rPr lang="en-US" altLang="ja-JP" sz="1200" dirty="0">
                  <a:latin typeface="Cairo" pitchFamily="2" charset="-78"/>
                  <a:cs typeface="Cairo" pitchFamily="2" charset="-78"/>
                </a:rPr>
                <a:t>    </a:t>
              </a:r>
              <a:r>
                <a:rPr lang="ja-JP" altLang="en-US" sz="1200" dirty="0">
                  <a:latin typeface="Cairo" pitchFamily="2" charset="-78"/>
                  <a:cs typeface="Cairo" pitchFamily="2" charset="-78"/>
                </a:rPr>
                <a:t> ・</a:t>
              </a:r>
              <a:r>
                <a:rPr lang="ru-RU" altLang="ja-JP" sz="1200" dirty="0" err="1">
                  <a:latin typeface="Cairo" pitchFamily="2" charset="-78"/>
                  <a:cs typeface="Cairo" pitchFamily="2" charset="-78"/>
                </a:rPr>
                <a:t>Мед.организации</a:t>
              </a:r>
              <a:endParaRPr lang="ja-JP" altLang="en-US" sz="1200" dirty="0">
                <a:latin typeface="Cairo" pitchFamily="2" charset="-78"/>
                <a:cs typeface="Cairo" pitchFamily="2" charset="-78"/>
              </a:endParaRPr>
            </a:p>
          </p:txBody>
        </p:sp>
        <p:sp>
          <p:nvSpPr>
            <p:cNvPr id="43" name="屈折矢印 42">
              <a:extLst>
                <a:ext uri="{FF2B5EF4-FFF2-40B4-BE49-F238E27FC236}">
                  <a16:creationId xmlns:a16="http://schemas.microsoft.com/office/drawing/2014/main" id="{376EB620-6810-0045-98B0-96A62962E4CA}"/>
                </a:ext>
              </a:extLst>
            </p:cNvPr>
            <p:cNvSpPr/>
            <p:nvPr/>
          </p:nvSpPr>
          <p:spPr>
            <a:xfrm flipH="1">
              <a:off x="3009788" y="3155838"/>
              <a:ext cx="1311120" cy="590845"/>
            </a:xfrm>
            <a:prstGeom prst="bentUpArrow">
              <a:avLst>
                <a:gd name="adj1" fmla="val 17753"/>
                <a:gd name="adj2" fmla="val 16327"/>
                <a:gd name="adj3" fmla="val 18233"/>
              </a:avLst>
            </a:prstGeom>
            <a:gradFill flip="none" rotWithShape="1">
              <a:gsLst>
                <a:gs pos="0">
                  <a:srgbClr val="A9D4FF"/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5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170922" y="3238286"/>
              <a:ext cx="2654306" cy="822506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accent5">
                  <a:lumMod val="50000"/>
                </a:schemeClr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bg1"/>
                  </a:solidFill>
                  <a:latin typeface="Cairo" pitchFamily="2" charset="-78"/>
                  <a:cs typeface="Cairo" pitchFamily="2" charset="-78"/>
                </a:rPr>
                <a:t>“</a:t>
              </a:r>
              <a:r>
                <a:rPr lang="ru-RU" altLang="ja-JP" sz="1400" b="1" dirty="0">
                  <a:solidFill>
                    <a:schemeClr val="bg1"/>
                  </a:solidFill>
                  <a:latin typeface="Cairo" pitchFamily="2" charset="-78"/>
                  <a:cs typeface="Cairo" pitchFamily="2" charset="-78"/>
                </a:rPr>
                <a:t>Независимая медицинская экспертная организация</a:t>
              </a:r>
              <a:r>
                <a:rPr lang="en-US" altLang="ja-JP" sz="1400" dirty="0">
                  <a:solidFill>
                    <a:schemeClr val="bg1"/>
                  </a:solidFill>
                  <a:latin typeface="Cairo" pitchFamily="2" charset="-78"/>
                  <a:cs typeface="Cairo" pitchFamily="2" charset="-78"/>
                </a:rPr>
                <a:t>”</a:t>
              </a:r>
            </a:p>
          </p:txBody>
        </p:sp>
        <p:cxnSp>
          <p:nvCxnSpPr>
            <p:cNvPr id="15" name="直線コネクタ 14"/>
            <p:cNvCxnSpPr>
              <a:cxnSpLocks/>
            </p:cNvCxnSpPr>
            <p:nvPr/>
          </p:nvCxnSpPr>
          <p:spPr>
            <a:xfrm>
              <a:off x="5384758" y="3241725"/>
              <a:ext cx="171945" cy="0"/>
            </a:xfrm>
            <a:prstGeom prst="line">
              <a:avLst/>
            </a:prstGeom>
            <a:ln w="38100">
              <a:solidFill>
                <a:srgbClr val="E2F1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テキスト ボックス 63"/>
            <p:cNvSpPr txBox="1"/>
            <p:nvPr/>
          </p:nvSpPr>
          <p:spPr>
            <a:xfrm>
              <a:off x="2615928" y="3560535"/>
              <a:ext cx="1321676" cy="287876"/>
            </a:xfrm>
            <a:prstGeom prst="rect">
              <a:avLst/>
            </a:prstGeom>
            <a:solidFill>
              <a:schemeClr val="bg1">
                <a:alpha val="85000"/>
              </a:schemeClr>
            </a:solidFill>
            <a:ln w="19050">
              <a:solidFill>
                <a:srgbClr val="0070C0"/>
              </a:solidFill>
            </a:ln>
            <a:effectLst/>
          </p:spPr>
          <p:txBody>
            <a:bodyPr wrap="square" rtlCol="0" anchor="t">
              <a:spAutoFit/>
            </a:bodyPr>
            <a:lstStyle/>
            <a:p>
              <a:pPr algn="ctr"/>
              <a:endPara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6CBE9BA2-256B-6343-A4C6-E1769D73761B}"/>
                </a:ext>
              </a:extLst>
            </p:cNvPr>
            <p:cNvSpPr txBox="1"/>
            <p:nvPr/>
          </p:nvSpPr>
          <p:spPr>
            <a:xfrm>
              <a:off x="4808695" y="2858330"/>
              <a:ext cx="1072341" cy="268003"/>
            </a:xfrm>
            <a:prstGeom prst="rect">
              <a:avLst/>
            </a:prstGeom>
            <a:solidFill>
              <a:schemeClr val="bg1">
                <a:alpha val="85000"/>
              </a:schemeClr>
            </a:solidFill>
            <a:ln w="19050">
              <a:solidFill>
                <a:srgbClr val="0070C0"/>
              </a:solidFill>
            </a:ln>
            <a:effectLst/>
          </p:spPr>
          <p:txBody>
            <a:bodyPr wrap="square" rtlCol="0" anchor="t">
              <a:spAutoFit/>
            </a:bodyPr>
            <a:lstStyle/>
            <a:p>
              <a:pPr algn="ctr"/>
              <a:endPara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5CDEEC0E-A314-484E-88A0-F83BF573018F}"/>
                </a:ext>
              </a:extLst>
            </p:cNvPr>
            <p:cNvSpPr txBox="1"/>
            <p:nvPr/>
          </p:nvSpPr>
          <p:spPr>
            <a:xfrm>
              <a:off x="4823513" y="2838442"/>
              <a:ext cx="10764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altLang="ja-JP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iro" pitchFamily="2" charset="-78"/>
                  <a:ea typeface="HGP創英ﾌﾟﾚｾﾞﾝｽEB" panose="02020800000000000000" pitchFamily="18" charset="-128"/>
                  <a:cs typeface="Cairo" pitchFamily="2" charset="-78"/>
                </a:rPr>
                <a:t>поддержка</a:t>
              </a:r>
              <a:endPara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iro" pitchFamily="2" charset="-78"/>
                <a:ea typeface="HGP創英ﾌﾟﾚｾﾞﾝｽEB" panose="02020800000000000000" pitchFamily="18" charset="-128"/>
                <a:cs typeface="Cairo" pitchFamily="2" charset="-78"/>
              </a:endParaRPr>
            </a:p>
          </p:txBody>
        </p: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44FF09D2-978B-7944-AD37-34DE4F5DE39F}"/>
                </a:ext>
              </a:extLst>
            </p:cNvPr>
            <p:cNvGrpSpPr/>
            <p:nvPr/>
          </p:nvGrpSpPr>
          <p:grpSpPr>
            <a:xfrm>
              <a:off x="6885707" y="5313946"/>
              <a:ext cx="1675476" cy="691215"/>
              <a:chOff x="6885707" y="5530869"/>
              <a:chExt cx="1675476" cy="691215"/>
            </a:xfrm>
          </p:grpSpPr>
          <p:sp>
            <p:nvSpPr>
              <p:cNvPr id="98" name="山形 97">
                <a:extLst>
                  <a:ext uri="{FF2B5EF4-FFF2-40B4-BE49-F238E27FC236}">
                    <a16:creationId xmlns:a16="http://schemas.microsoft.com/office/drawing/2014/main" id="{F606089E-AAF3-5F44-9D6B-2DF2C2C6A370}"/>
                  </a:ext>
                </a:extLst>
              </p:cNvPr>
              <p:cNvSpPr/>
              <p:nvPr/>
            </p:nvSpPr>
            <p:spPr>
              <a:xfrm>
                <a:off x="6885707" y="5539364"/>
                <a:ext cx="1478798" cy="637150"/>
              </a:xfrm>
              <a:prstGeom prst="chevron">
                <a:avLst>
                  <a:gd name="adj" fmla="val 15228"/>
                </a:avLst>
              </a:prstGeom>
              <a:ln>
                <a:solidFill>
                  <a:srgbClr val="002060"/>
                </a:solidFill>
              </a:ln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altLang="ja-JP" sz="1600" dirty="0"/>
                  <a:t> </a:t>
                </a:r>
                <a:endParaRPr lang="ja-JP" altLang="en-US" sz="1600" b="1" dirty="0">
                  <a:solidFill>
                    <a:schemeClr val="tx1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endParaRP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6924884" y="5530869"/>
                <a:ext cx="1636299" cy="691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ru-RU" altLang="ja-JP" sz="1400" b="1" dirty="0">
                    <a:latin typeface="Cairo" pitchFamily="2" charset="-78"/>
                    <a:cs typeface="Cairo" pitchFamily="2" charset="-78"/>
                  </a:rPr>
                  <a:t>Принимает</a:t>
                </a:r>
                <a:endParaRPr lang="en-US" altLang="ja-JP" sz="1400" b="1" dirty="0">
                  <a:latin typeface="Cairo" pitchFamily="2" charset="-78"/>
                  <a:cs typeface="Cairo" pitchFamily="2" charset="-78"/>
                </a:endParaRPr>
              </a:p>
              <a:p>
                <a:pPr>
                  <a:lnSpc>
                    <a:spcPts val="1420"/>
                  </a:lnSpc>
                </a:pPr>
                <a:r>
                  <a:rPr lang="ru-RU" altLang="ja-JP" sz="1400" dirty="0">
                    <a:latin typeface="Cairo" pitchFamily="2" charset="-78"/>
                    <a:cs typeface="Cairo" pitchFamily="2" charset="-78"/>
                  </a:rPr>
                  <a:t>Результат расследования</a:t>
                </a:r>
                <a:endParaRPr lang="ja-JP" altLang="en-US" sz="1400" dirty="0">
                  <a:latin typeface="Cairo" pitchFamily="2" charset="-78"/>
                  <a:cs typeface="Cairo" pitchFamily="2" charset="-78"/>
                </a:endParaRPr>
              </a:p>
            </p:txBody>
          </p:sp>
        </p:grp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F75ED6E7-76E2-C145-8CD3-6ED9FB792DF2}"/>
                </a:ext>
              </a:extLst>
            </p:cNvPr>
            <p:cNvSpPr txBox="1"/>
            <p:nvPr/>
          </p:nvSpPr>
          <p:spPr>
            <a:xfrm>
              <a:off x="2598454" y="3560535"/>
              <a:ext cx="14172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iro" pitchFamily="2" charset="-78"/>
                  <a:ea typeface="HGP創英ﾌﾟﾚｾﾞﾝｽEB" panose="02020800000000000000" pitchFamily="18" charset="-128"/>
                  <a:cs typeface="Cairo" pitchFamily="2" charset="-78"/>
                </a:rPr>
                <a:t>Консультация</a:t>
              </a:r>
              <a:r>
                <a:rPr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iro" pitchFamily="2" charset="-78"/>
                  <a:ea typeface="HGP創英ﾌﾟﾚｾﾞﾝｽEB" panose="02020800000000000000" pitchFamily="18" charset="-128"/>
                  <a:cs typeface="Cairo" pitchFamily="2" charset="-78"/>
                </a:rPr>
                <a:t> </a:t>
              </a:r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A5EEED85-32F8-224B-B2BB-EBC23E40DD42}"/>
                </a:ext>
              </a:extLst>
            </p:cNvPr>
            <p:cNvSpPr/>
            <p:nvPr/>
          </p:nvSpPr>
          <p:spPr>
            <a:xfrm>
              <a:off x="2339439" y="965200"/>
              <a:ext cx="202911" cy="371475"/>
            </a:xfrm>
            <a:custGeom>
              <a:avLst/>
              <a:gdLst>
                <a:gd name="connsiteX0" fmla="*/ 0 w 447675"/>
                <a:gd name="connsiteY0" fmla="*/ 336550 h 336550"/>
                <a:gd name="connsiteX1" fmla="*/ 0 w 447675"/>
                <a:gd name="connsiteY1" fmla="*/ 0 h 336550"/>
                <a:gd name="connsiteX2" fmla="*/ 28575 w 447675"/>
                <a:gd name="connsiteY2" fmla="*/ 0 h 336550"/>
                <a:gd name="connsiteX3" fmla="*/ 447675 w 447675"/>
                <a:gd name="connsiteY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675" h="336550">
                  <a:moveTo>
                    <a:pt x="0" y="336550"/>
                  </a:moveTo>
                  <a:lnTo>
                    <a:pt x="0" y="0"/>
                  </a:lnTo>
                  <a:lnTo>
                    <a:pt x="28575" y="0"/>
                  </a:lnTo>
                  <a:lnTo>
                    <a:pt x="447675" y="0"/>
                  </a:lnTo>
                </a:path>
              </a:pathLst>
            </a:custGeom>
            <a:noFill/>
            <a:ln w="28575">
              <a:solidFill>
                <a:schemeClr val="accent4">
                  <a:lumMod val="75000"/>
                </a:schemeClr>
              </a:solidFill>
              <a:prstDash val="sysDot"/>
              <a:tailEnd type="arrow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7D9004AF-1A30-034E-825D-EEC5EA864EB3}"/>
                </a:ext>
              </a:extLst>
            </p:cNvPr>
            <p:cNvSpPr txBox="1"/>
            <p:nvPr/>
          </p:nvSpPr>
          <p:spPr>
            <a:xfrm>
              <a:off x="2272670" y="1134579"/>
              <a:ext cx="15472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ru-RU" altLang="ja-JP" sz="1000" dirty="0">
                  <a:solidFill>
                    <a:srgbClr val="C00000"/>
                  </a:solidFill>
                  <a:latin typeface="Cairo" pitchFamily="2" charset="-78"/>
                  <a:cs typeface="Cairo" pitchFamily="2" charset="-78"/>
                </a:rPr>
                <a:t>Первичное объяснение </a:t>
              </a:r>
              <a:endParaRPr kumimoji="1" lang="ja-JP" altLang="en-US" sz="1000" dirty="0">
                <a:solidFill>
                  <a:srgbClr val="C00000"/>
                </a:solidFill>
                <a:latin typeface="Cairo" pitchFamily="2" charset="-78"/>
                <a:cs typeface="Cairo" pitchFamily="2" charset="-78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B8EDA3B9-7FAA-E444-9F97-466DC42A6BF1}"/>
                </a:ext>
              </a:extLst>
            </p:cNvPr>
            <p:cNvCxnSpPr>
              <a:cxnSpLocks/>
            </p:cNvCxnSpPr>
            <p:nvPr/>
          </p:nvCxnSpPr>
          <p:spPr>
            <a:xfrm>
              <a:off x="4174558" y="3641487"/>
              <a:ext cx="0" cy="97094"/>
            </a:xfrm>
            <a:prstGeom prst="line">
              <a:avLst/>
            </a:prstGeom>
            <a:ln w="28575">
              <a:solidFill>
                <a:srgbClr val="B2D9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924EFB0C-0D71-1F49-A507-947A0D7E9CB8}"/>
                </a:ext>
              </a:extLst>
            </p:cNvPr>
            <p:cNvSpPr txBox="1"/>
            <p:nvPr/>
          </p:nvSpPr>
          <p:spPr>
            <a:xfrm>
              <a:off x="4292515" y="1928987"/>
              <a:ext cx="2388795" cy="65659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>
                <a:lnSpc>
                  <a:spcPts val="2180"/>
                </a:lnSpc>
              </a:pPr>
              <a:r>
                <a:rPr lang="ru-RU" altLang="ja-JP" b="1" dirty="0">
                  <a:solidFill>
                    <a:schemeClr val="bg1"/>
                  </a:solidFill>
                  <a:latin typeface="Cairo" pitchFamily="2" charset="-78"/>
                  <a:cs typeface="Cairo" pitchFamily="2" charset="-78"/>
                </a:rPr>
                <a:t>Внутрибольничное </a:t>
              </a:r>
            </a:p>
            <a:p>
              <a:pPr algn="ctr">
                <a:lnSpc>
                  <a:spcPts val="2180"/>
                </a:lnSpc>
              </a:pPr>
              <a:r>
                <a:rPr lang="ru-RU" altLang="ja-JP" b="1" dirty="0">
                  <a:solidFill>
                    <a:schemeClr val="bg1"/>
                  </a:solidFill>
                  <a:latin typeface="Cairo" pitchFamily="2" charset="-78"/>
                  <a:cs typeface="Cairo" pitchFamily="2" charset="-78"/>
                </a:rPr>
                <a:t>расследование</a:t>
              </a:r>
              <a:endParaRPr lang="en-US" altLang="ja-JP" b="1" dirty="0">
                <a:solidFill>
                  <a:schemeClr val="bg1"/>
                </a:solidFill>
                <a:latin typeface="Cairo" pitchFamily="2" charset="-78"/>
                <a:cs typeface="Cairo" pitchFamily="2" charset="-78"/>
              </a:endParaRPr>
            </a:p>
          </p:txBody>
        </p:sp>
        <p:sp>
          <p:nvSpPr>
            <p:cNvPr id="74" name="角丸四角形 73">
              <a:extLst>
                <a:ext uri="{FF2B5EF4-FFF2-40B4-BE49-F238E27FC236}">
                  <a16:creationId xmlns:a16="http://schemas.microsoft.com/office/drawing/2014/main" id="{009723D0-3148-794E-9F49-0B4235F9F55B}"/>
                </a:ext>
              </a:extLst>
            </p:cNvPr>
            <p:cNvSpPr/>
            <p:nvPr/>
          </p:nvSpPr>
          <p:spPr>
            <a:xfrm>
              <a:off x="3340008" y="1582158"/>
              <a:ext cx="841159" cy="1541052"/>
            </a:xfrm>
            <a:prstGeom prst="roundRect">
              <a:avLst>
                <a:gd name="adj" fmla="val 10530"/>
              </a:avLst>
            </a:prstGeom>
            <a:noFill/>
            <a:ln w="31750" cmpd="sng"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5" name="角丸四角形 74">
              <a:extLst>
                <a:ext uri="{FF2B5EF4-FFF2-40B4-BE49-F238E27FC236}">
                  <a16:creationId xmlns:a16="http://schemas.microsoft.com/office/drawing/2014/main" id="{356AC283-0DF2-DC45-A24D-AAFCB6D7A0A4}"/>
                </a:ext>
              </a:extLst>
            </p:cNvPr>
            <p:cNvSpPr/>
            <p:nvPr/>
          </p:nvSpPr>
          <p:spPr>
            <a:xfrm>
              <a:off x="6968611" y="1582123"/>
              <a:ext cx="988142" cy="1900136"/>
            </a:xfrm>
            <a:prstGeom prst="roundRect">
              <a:avLst>
                <a:gd name="adj" fmla="val 11497"/>
              </a:avLst>
            </a:prstGeom>
            <a:solidFill>
              <a:schemeClr val="bg1"/>
            </a:solidFill>
            <a:ln w="31750" cmpd="sng"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6" name="角丸四角形 75">
              <a:extLst>
                <a:ext uri="{FF2B5EF4-FFF2-40B4-BE49-F238E27FC236}">
                  <a16:creationId xmlns:a16="http://schemas.microsoft.com/office/drawing/2014/main" id="{AE14E27F-3367-CC45-B914-012528DC044E}"/>
                </a:ext>
              </a:extLst>
            </p:cNvPr>
            <p:cNvSpPr/>
            <p:nvPr/>
          </p:nvSpPr>
          <p:spPr>
            <a:xfrm>
              <a:off x="8086367" y="1588666"/>
              <a:ext cx="494071" cy="1599797"/>
            </a:xfrm>
            <a:prstGeom prst="roundRect">
              <a:avLst>
                <a:gd name="adj" fmla="val 11497"/>
              </a:avLst>
            </a:prstGeom>
            <a:noFill/>
            <a:ln w="34925" cmpd="sng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7" name="山形 76">
              <a:extLst>
                <a:ext uri="{FF2B5EF4-FFF2-40B4-BE49-F238E27FC236}">
                  <a16:creationId xmlns:a16="http://schemas.microsoft.com/office/drawing/2014/main" id="{E46F5428-C4B0-824B-B392-1D0235357367}"/>
                </a:ext>
              </a:extLst>
            </p:cNvPr>
            <p:cNvSpPr/>
            <p:nvPr/>
          </p:nvSpPr>
          <p:spPr>
            <a:xfrm>
              <a:off x="8353103" y="5323157"/>
              <a:ext cx="1468652" cy="637150"/>
            </a:xfrm>
            <a:prstGeom prst="chevron">
              <a:avLst>
                <a:gd name="adj" fmla="val 15228"/>
              </a:avLst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ja-JP" sz="1600" dirty="0"/>
                <a:t> </a:t>
              </a:r>
              <a:endParaRPr lang="ja-JP" altLang="en-US" sz="16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8355002" y="5326046"/>
              <a:ext cx="14377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ja-JP" sz="1600" b="1" dirty="0">
                  <a:latin typeface="Cairo" pitchFamily="2" charset="-78"/>
                  <a:cs typeface="Cairo" pitchFamily="2" charset="-78"/>
                </a:rPr>
                <a:t>Анализ</a:t>
              </a:r>
              <a:endParaRPr lang="ru-RU" altLang="ja-JP" sz="1600" dirty="0">
                <a:latin typeface="Cairo" pitchFamily="2" charset="-78"/>
                <a:cs typeface="Cairo" pitchFamily="2" charset="-78"/>
              </a:endParaRPr>
            </a:p>
            <a:p>
              <a:pPr algn="ctr"/>
              <a:r>
                <a:rPr lang="ru-RU" altLang="ja-JP" sz="1600" b="1" dirty="0">
                  <a:latin typeface="Cairo" pitchFamily="2" charset="-78"/>
                  <a:cs typeface="Cairo" pitchFamily="2" charset="-78"/>
                </a:rPr>
                <a:t>ситуации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7491333" y="1615213"/>
              <a:ext cx="430887" cy="219837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ru-RU" altLang="ja-JP" sz="1400" b="1" dirty="0">
                  <a:latin typeface="Cairo" pitchFamily="2" charset="-78"/>
                  <a:cs typeface="Cairo" pitchFamily="2" charset="-78"/>
                </a:rPr>
                <a:t>ОТЧЕТ</a:t>
              </a:r>
              <a:r>
                <a:rPr lang="en-US" altLang="ja-JP" sz="1400" b="1" dirty="0">
                  <a:latin typeface="Cairo" pitchFamily="2" charset="-78"/>
                  <a:cs typeface="Cairo" pitchFamily="2" charset="-78"/>
                </a:rPr>
                <a:t>  </a:t>
              </a:r>
              <a:r>
                <a:rPr lang="ru-RU" altLang="ja-JP" sz="1600" b="1" dirty="0">
                  <a:latin typeface="Cairo" pitchFamily="2" charset="-78"/>
                  <a:cs typeface="Cairo" pitchFamily="2" charset="-78"/>
                </a:rPr>
                <a:t>в</a:t>
              </a:r>
              <a:r>
                <a:rPr lang="en-US" altLang="ja-JP" sz="1600" b="1" dirty="0">
                  <a:latin typeface="Cairo" pitchFamily="2" charset="-78"/>
                  <a:cs typeface="Cairo" pitchFamily="2" charset="-78"/>
                </a:rPr>
                <a:t> “ISC</a:t>
              </a:r>
              <a:r>
                <a:rPr lang="en-US" altLang="ja-JP" sz="1600" dirty="0">
                  <a:latin typeface="Cairo" pitchFamily="2" charset="-78"/>
                  <a:cs typeface="Cairo" pitchFamily="2" charset="-78"/>
                </a:rPr>
                <a:t>”</a:t>
              </a:r>
              <a:endParaRPr lang="ja-JP" altLang="en-US" sz="1600" dirty="0">
                <a:latin typeface="Cairo" pitchFamily="2" charset="-78"/>
                <a:cs typeface="Cairo" pitchFamily="2" charset="-7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927861" y="1441129"/>
              <a:ext cx="546303" cy="2197341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ja-JP" altLang="en-US" sz="1100" dirty="0">
                  <a:latin typeface="Cairo" pitchFamily="2" charset="-78"/>
                  <a:cs typeface="Cairo" pitchFamily="2" charset="-78"/>
                </a:rPr>
                <a:t>・ </a:t>
              </a:r>
              <a:r>
                <a:rPr lang="en-US" altLang="ja-JP" sz="1100" dirty="0">
                  <a:latin typeface="Cairo" pitchFamily="2" charset="-78"/>
                  <a:cs typeface="Cairo" pitchFamily="2" charset="-78"/>
                </a:rPr>
                <a:t>  </a:t>
              </a:r>
              <a:r>
                <a:rPr lang="ru-RU" altLang="ja-JP" sz="1100" b="1" dirty="0">
                  <a:latin typeface="Cairo" pitchFamily="2" charset="-78"/>
                  <a:cs typeface="Cairo" pitchFamily="2" charset="-78"/>
                </a:rPr>
                <a:t>Объяснение </a:t>
              </a:r>
              <a:endParaRPr lang="en-US" altLang="ja-JP" sz="1000" dirty="0">
                <a:latin typeface="Cairo" pitchFamily="2" charset="-78"/>
                <a:cs typeface="Cairo" pitchFamily="2" charset="-78"/>
              </a:endParaRPr>
            </a:p>
            <a:p>
              <a:pPr>
                <a:lnSpc>
                  <a:spcPts val="1520"/>
                </a:lnSpc>
              </a:pPr>
              <a:r>
                <a:rPr lang="en-US" altLang="ja-JP" sz="1100" dirty="0">
                  <a:latin typeface="Cairo" pitchFamily="2" charset="-78"/>
                  <a:cs typeface="Cairo" pitchFamily="2" charset="-78"/>
                </a:rPr>
                <a:t>       </a:t>
              </a:r>
              <a:r>
                <a:rPr lang="ru-RU" altLang="ja-JP" sz="1000" dirty="0">
                  <a:latin typeface="Cairo" pitchFamily="2" charset="-78"/>
                  <a:cs typeface="Cairo" pitchFamily="2" charset="-78"/>
                </a:rPr>
                <a:t>семье по итогам расследования</a:t>
              </a:r>
              <a:endParaRPr lang="en-US" altLang="ja-JP" sz="1000" dirty="0">
                <a:latin typeface="Cairo" pitchFamily="2" charset="-78"/>
                <a:cs typeface="Cairo" pitchFamily="2" charset="-78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205617" y="6192664"/>
            <a:ext cx="10569162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По итогам расследования нет профессиональных ограничений и уголовного преследования, информация используется для улучшения системы здравоохранения </a:t>
            </a:r>
          </a:p>
        </p:txBody>
      </p:sp>
    </p:spTree>
    <p:extLst>
      <p:ext uri="{BB962C8B-B14F-4D97-AF65-F5344CB8AC3E}">
        <p14:creationId xmlns:p14="http://schemas.microsoft.com/office/powerpoint/2010/main" val="2844677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7496981" y="3050944"/>
            <a:ext cx="4695020" cy="806210"/>
            <a:chOff x="340242" y="1426629"/>
            <a:chExt cx="3218115" cy="806210"/>
          </a:xfrm>
          <a:solidFill>
            <a:srgbClr val="8E8E8E"/>
          </a:solidFill>
        </p:grpSpPr>
        <p:sp>
          <p:nvSpPr>
            <p:cNvPr id="21" name="Равнобедренный треугольник 20"/>
            <p:cNvSpPr/>
            <p:nvPr/>
          </p:nvSpPr>
          <p:spPr>
            <a:xfrm rot="5400000">
              <a:off x="3031077" y="1705558"/>
              <a:ext cx="806210" cy="248351"/>
            </a:xfrm>
            <a:prstGeom prst="triangle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40242" y="1484313"/>
              <a:ext cx="2991293" cy="6847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КОРПОРАТИВНАЯ КУЛЬТУРА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362327" y="3047888"/>
            <a:ext cx="4448174" cy="806210"/>
            <a:chOff x="340242" y="1426629"/>
            <a:chExt cx="3218115" cy="806210"/>
          </a:xfrm>
          <a:solidFill>
            <a:srgbClr val="D75022"/>
          </a:solidFill>
        </p:grpSpPr>
        <p:sp>
          <p:nvSpPr>
            <p:cNvPr id="15" name="Равнобедренный треугольник 14"/>
            <p:cNvSpPr/>
            <p:nvPr/>
          </p:nvSpPr>
          <p:spPr>
            <a:xfrm rot="5400000">
              <a:off x="3031077" y="1705558"/>
              <a:ext cx="806210" cy="248351"/>
            </a:xfrm>
            <a:prstGeom prst="triangle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40242" y="1484313"/>
              <a:ext cx="2991293" cy="6847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ТЕХНОЛОГИИ УЛУЧШЕНИЯ</a:t>
              </a:r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97165" y="275117"/>
            <a:ext cx="7370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ТРИ СОСТАВЛЯЮЩИЕ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ВЫСОКОНАДЕЖНОЙ ОРГАНИЗАЦИИ 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2" y="3050945"/>
            <a:ext cx="3934048" cy="806210"/>
            <a:chOff x="340242" y="1426629"/>
            <a:chExt cx="3218115" cy="806210"/>
          </a:xfrm>
          <a:solidFill>
            <a:srgbClr val="323438"/>
          </a:solidFill>
        </p:grpSpPr>
        <p:sp>
          <p:nvSpPr>
            <p:cNvPr id="8" name="Равнобедренный треугольник 7"/>
            <p:cNvSpPr/>
            <p:nvPr/>
          </p:nvSpPr>
          <p:spPr>
            <a:xfrm rot="5400000">
              <a:off x="3031077" y="1705558"/>
              <a:ext cx="806210" cy="248351"/>
            </a:xfrm>
            <a:prstGeom prst="triangle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40242" y="1484313"/>
              <a:ext cx="2991293" cy="6847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ЛИДЕРСТВО</a:t>
              </a: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3" y="3793358"/>
            <a:ext cx="3680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32343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целей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32343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ее достижимости путем выделения ресурсов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32343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Мотивация персонала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32343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 с сопротивлением персонала изменениям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32343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Личная вовлеченность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691804" y="3803402"/>
            <a:ext cx="38051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ru-RU" sz="2400" b="1" u="sng" dirty="0">
                <a:solidFill>
                  <a:srgbClr val="D750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Эффективность                            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ru-RU" sz="2400" b="1" u="sng" dirty="0">
                <a:solidFill>
                  <a:srgbClr val="D750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Бережливость                                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ru-RU" sz="2400" b="1" u="sng" dirty="0">
                <a:solidFill>
                  <a:srgbClr val="D750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Своевременность                    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ru-RU" sz="2400" b="1" u="sng" dirty="0">
                <a:solidFill>
                  <a:srgbClr val="D750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Справедливость                       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ru-RU" sz="2400" b="1" u="sng" dirty="0">
                <a:solidFill>
                  <a:srgbClr val="D750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Безопасность</a:t>
            </a:r>
            <a:endParaRPr lang="ru-RU" sz="2400" b="1" dirty="0">
              <a:solidFill>
                <a:srgbClr val="D750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ru-RU" sz="2400" b="1" u="sng" dirty="0" err="1">
                <a:solidFill>
                  <a:srgbClr val="D750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Пациенто</a:t>
            </a:r>
            <a:r>
              <a:rPr lang="ru-RU" sz="2400" b="1" u="sng" dirty="0">
                <a:solidFill>
                  <a:srgbClr val="D750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-ориентированность</a:t>
            </a:r>
            <a:endParaRPr lang="ru-RU" sz="2400" dirty="0">
              <a:solidFill>
                <a:srgbClr val="D750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734432" y="3793358"/>
            <a:ext cx="41266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Квалификационная и психологическая готовность, при которой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безопасности пациента является приоритетной целью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внутренней потребностью медицинской организации, приводящей к осознанию </a:t>
            </a:r>
            <a:r>
              <a:rPr lang="ru-RU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личной ответственности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и, как следствие, к самоконтролю при выполнении всех работ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25" y="1215646"/>
            <a:ext cx="3638489" cy="207559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018" y="1167132"/>
            <a:ext cx="997681" cy="1951021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506" y="1435116"/>
            <a:ext cx="2407502" cy="1692563"/>
          </a:xfrm>
          <a:prstGeom prst="rect">
            <a:avLst/>
          </a:prstGeom>
        </p:spPr>
      </p:pic>
      <p:sp>
        <p:nvSpPr>
          <p:cNvPr id="32" name="Плюс 31"/>
          <p:cNvSpPr/>
          <p:nvPr/>
        </p:nvSpPr>
        <p:spPr>
          <a:xfrm>
            <a:off x="3629082" y="1801949"/>
            <a:ext cx="828297" cy="828297"/>
          </a:xfrm>
          <a:prstGeom prst="mathPl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люс 32"/>
          <p:cNvSpPr/>
          <p:nvPr/>
        </p:nvSpPr>
        <p:spPr>
          <a:xfrm>
            <a:off x="7067954" y="1802497"/>
            <a:ext cx="828297" cy="828297"/>
          </a:xfrm>
          <a:prstGeom prst="mathPl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496981" y="791886"/>
            <a:ext cx="53987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«Культура съедает стратегию на завтрак»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231209" y="1027399"/>
            <a:ext cx="19607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Питер </a:t>
            </a:r>
            <a:r>
              <a:rPr lang="ru-RU" sz="1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Друкер</a:t>
            </a:r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социолог </a:t>
            </a:r>
          </a:p>
        </p:txBody>
      </p:sp>
    </p:spTree>
    <p:extLst>
      <p:ext uri="{BB962C8B-B14F-4D97-AF65-F5344CB8AC3E}">
        <p14:creationId xmlns:p14="http://schemas.microsoft.com/office/powerpoint/2010/main" val="117480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8183880" y="1044754"/>
            <a:ext cx="3908521" cy="39315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ЦИФРОВАЯ ТРАНСФОРМАЦИЯ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064" y="-2128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ЭФФЕКТИВНОСТЬ: </a:t>
            </a:r>
            <a:r>
              <a:rPr lang="ru-RU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СТАНДАРТИЗАЦИЯ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269546" y="1032777"/>
            <a:ext cx="9433858" cy="5202818"/>
            <a:chOff x="335360" y="1032777"/>
            <a:chExt cx="11737304" cy="5600251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335360" y="1032777"/>
              <a:ext cx="11737304" cy="5600251"/>
              <a:chOff x="335360" y="849704"/>
              <a:chExt cx="11737304" cy="5779545"/>
            </a:xfrm>
          </p:grpSpPr>
          <p:graphicFrame>
            <p:nvGraphicFramePr>
              <p:cNvPr id="8" name="Схема 7"/>
              <p:cNvGraphicFramePr/>
              <p:nvPr>
                <p:extLst>
                  <p:ext uri="{D42A27DB-BD31-4B8C-83A1-F6EECF244321}">
                    <p14:modId xmlns:p14="http://schemas.microsoft.com/office/powerpoint/2010/main" val="253160393"/>
                  </p:ext>
                </p:extLst>
              </p:nvPr>
            </p:nvGraphicFramePr>
            <p:xfrm>
              <a:off x="335360" y="849704"/>
              <a:ext cx="11737304" cy="18340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graphicFrame>
            <p:nvGraphicFramePr>
              <p:cNvPr id="12" name="Схема 11"/>
              <p:cNvGraphicFramePr/>
              <p:nvPr>
                <p:extLst>
                  <p:ext uri="{D42A27DB-BD31-4B8C-83A1-F6EECF244321}">
                    <p14:modId xmlns:p14="http://schemas.microsoft.com/office/powerpoint/2010/main" val="2168620065"/>
                  </p:ext>
                </p:extLst>
              </p:nvPr>
            </p:nvGraphicFramePr>
            <p:xfrm>
              <a:off x="417145" y="2165018"/>
              <a:ext cx="3662631" cy="446423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  <p:graphicFrame>
            <p:nvGraphicFramePr>
              <p:cNvPr id="9" name="Схема 8"/>
              <p:cNvGraphicFramePr/>
              <p:nvPr>
                <p:extLst>
                  <p:ext uri="{D42A27DB-BD31-4B8C-83A1-F6EECF244321}">
                    <p14:modId xmlns:p14="http://schemas.microsoft.com/office/powerpoint/2010/main" val="3875234606"/>
                  </p:ext>
                </p:extLst>
              </p:nvPr>
            </p:nvGraphicFramePr>
            <p:xfrm>
              <a:off x="4101622" y="2446375"/>
              <a:ext cx="4194012" cy="408374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3" r:lo="rId14" r:qs="rId15" r:cs="rId16"/>
              </a:graphicData>
            </a:graphic>
          </p:graphicFrame>
          <p:graphicFrame>
            <p:nvGraphicFramePr>
              <p:cNvPr id="11" name="Схема 10"/>
              <p:cNvGraphicFramePr/>
              <p:nvPr>
                <p:extLst>
                  <p:ext uri="{D42A27DB-BD31-4B8C-83A1-F6EECF244321}">
                    <p14:modId xmlns:p14="http://schemas.microsoft.com/office/powerpoint/2010/main" val="1754087508"/>
                  </p:ext>
                </p:extLst>
              </p:nvPr>
            </p:nvGraphicFramePr>
            <p:xfrm>
              <a:off x="8492637" y="2165018"/>
              <a:ext cx="2969360" cy="436510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8" r:lo="rId19" r:qs="rId20" r:cs="rId21"/>
              </a:graphicData>
            </a:graphic>
          </p:graphicFrame>
          <p:sp>
            <p:nvSpPr>
              <p:cNvPr id="3" name="Прямоугольник 2"/>
              <p:cNvSpPr/>
              <p:nvPr/>
            </p:nvSpPr>
            <p:spPr>
              <a:xfrm>
                <a:off x="1506509" y="3259144"/>
                <a:ext cx="2376264" cy="478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100" b="1" dirty="0"/>
                  <a:t>ПРИКАЗ МЗ РФ N 132н </a:t>
                </a:r>
                <a:r>
                  <a:rPr lang="ru-RU" sz="1100" dirty="0"/>
                  <a:t>от 27.02.2016 </a:t>
                </a:r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1415480" y="4469273"/>
                <a:ext cx="2520280" cy="512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b="1" dirty="0"/>
                  <a:t>Стандарты оснащения медицинских организаций</a:t>
                </a: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1415480" y="6123773"/>
                <a:ext cx="2520280" cy="253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ru-RU" altLang="ru-RU" sz="1050" b="1" dirty="0"/>
                  <a:t>СНИПы, САНПИНы</a:t>
                </a: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5447927" y="3382108"/>
                <a:ext cx="3079361" cy="478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100" b="1" dirty="0">
                    <a:solidFill>
                      <a:srgbClr val="C00000"/>
                    </a:solidFill>
                  </a:rPr>
                  <a:t>НОВЫЙ СТАТУС КЛИНИЧЕСКИХ РЕКОМЕНДАЦИЙ</a:t>
                </a: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5320895" y="4650118"/>
                <a:ext cx="3206395" cy="512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b="1" dirty="0"/>
                  <a:t>ПП РФ N 103 </a:t>
                </a:r>
                <a:r>
                  <a:rPr lang="ru-RU" sz="1200" dirty="0"/>
                  <a:t>от 14 февраля 2002г. </a:t>
                </a:r>
                <a:r>
                  <a:rPr lang="ru-RU" sz="1200" b="1" dirty="0"/>
                  <a:t>РП РФ N 2885-р </a:t>
                </a:r>
                <a:r>
                  <a:rPr lang="ru-RU" sz="1200" dirty="0"/>
                  <a:t>от 28 декабря 2016г. </a:t>
                </a: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5915416" y="6153448"/>
                <a:ext cx="2144384" cy="475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2700" marR="5080" algn="ctr">
                  <a:spcBef>
                    <a:spcPts val="100"/>
                  </a:spcBef>
                </a:pPr>
                <a:r>
                  <a:rPr lang="ru-RU" sz="1050" b="1" spc="-5" dirty="0">
                    <a:cs typeface="Tahoma"/>
                  </a:rPr>
                  <a:t>ФЗ №</a:t>
                </a:r>
                <a:r>
                  <a:rPr lang="ru-RU" sz="1050" b="1" spc="-95" dirty="0">
                    <a:cs typeface="Tahoma"/>
                  </a:rPr>
                  <a:t> </a:t>
                </a:r>
                <a:r>
                  <a:rPr lang="ru-RU" sz="1050" b="1" spc="-5" dirty="0">
                    <a:cs typeface="Tahoma"/>
                  </a:rPr>
                  <a:t>242</a:t>
                </a:r>
                <a:r>
                  <a:rPr lang="ru-RU" sz="1050" dirty="0">
                    <a:cs typeface="Tahoma"/>
                  </a:rPr>
                  <a:t> от</a:t>
                </a:r>
                <a:r>
                  <a:rPr lang="ru-RU" sz="1050" spc="-75" dirty="0">
                    <a:cs typeface="Tahoma"/>
                  </a:rPr>
                  <a:t> </a:t>
                </a:r>
                <a:r>
                  <a:rPr lang="ru-RU" sz="1050" spc="-10" dirty="0">
                    <a:cs typeface="Tahoma"/>
                  </a:rPr>
                  <a:t>29.07.2017</a:t>
                </a:r>
              </a:p>
              <a:p>
                <a:pPr marL="12700" marR="5080" algn="ctr">
                  <a:spcBef>
                    <a:spcPts val="100"/>
                  </a:spcBef>
                </a:pPr>
                <a:r>
                  <a:rPr lang="ru-RU" sz="1050" b="1" spc="-10" dirty="0">
                    <a:cs typeface="Tahoma"/>
                  </a:rPr>
                  <a:t>ПП РФ №555 </a:t>
                </a:r>
                <a:r>
                  <a:rPr lang="ru-RU" sz="1050" spc="-10" dirty="0">
                    <a:cs typeface="Tahoma"/>
                  </a:rPr>
                  <a:t>от 05.05.2018</a:t>
                </a:r>
                <a:endParaRPr lang="ru-RU" sz="1050" dirty="0">
                  <a:cs typeface="Tahoma"/>
                </a:endParaRPr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9085732" y="5162958"/>
                <a:ext cx="2376265" cy="8974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b="1" dirty="0"/>
                  <a:t>ПРИКАЗ МЗ РФ № 203н</a:t>
                </a:r>
              </a:p>
              <a:p>
                <a:pPr algn="ctr"/>
                <a:r>
                  <a:rPr lang="ru-RU" sz="1200" b="1" dirty="0"/>
                  <a:t> </a:t>
                </a:r>
                <a:r>
                  <a:rPr lang="ru-RU" sz="1200" dirty="0"/>
                  <a:t>от 10.05.2017 </a:t>
                </a:r>
              </a:p>
              <a:p>
                <a:pPr algn="ctr"/>
                <a:r>
                  <a:rPr lang="ru-RU" sz="1200" b="1" spc="-5" dirty="0">
                    <a:cs typeface="Tahoma"/>
                  </a:rPr>
                  <a:t>ФЗ №</a:t>
                </a:r>
                <a:r>
                  <a:rPr lang="ru-RU" sz="1200" b="1" spc="-95" dirty="0">
                    <a:cs typeface="Tahoma"/>
                  </a:rPr>
                  <a:t> </a:t>
                </a:r>
                <a:r>
                  <a:rPr lang="ru-RU" sz="1200" b="1" spc="-5" dirty="0">
                    <a:cs typeface="Tahoma"/>
                  </a:rPr>
                  <a:t>242</a:t>
                </a:r>
                <a:r>
                  <a:rPr lang="ru-RU" sz="1200" dirty="0">
                    <a:cs typeface="Tahoma"/>
                  </a:rPr>
                  <a:t> от</a:t>
                </a:r>
                <a:r>
                  <a:rPr lang="ru-RU" sz="1200" spc="-75" dirty="0">
                    <a:cs typeface="Tahoma"/>
                  </a:rPr>
                  <a:t> </a:t>
                </a:r>
                <a:r>
                  <a:rPr lang="ru-RU" sz="1200" spc="-10" dirty="0">
                    <a:cs typeface="Tahoma"/>
                  </a:rPr>
                  <a:t>29.07.2017</a:t>
                </a:r>
                <a:endParaRPr lang="ru-RU" sz="1200" dirty="0">
                  <a:cs typeface="Tahoma"/>
                </a:endParaRPr>
              </a:p>
              <a:p>
                <a:pPr algn="ctr"/>
                <a:r>
                  <a:rPr lang="ru-RU" sz="1050" dirty="0"/>
                  <a:t> </a:t>
                </a:r>
              </a:p>
            </p:txBody>
          </p:sp>
        </p:grpSp>
        <p:sp>
          <p:nvSpPr>
            <p:cNvPr id="10" name="Прямоугольник 9"/>
            <p:cNvSpPr/>
            <p:nvPr/>
          </p:nvSpPr>
          <p:spPr>
            <a:xfrm>
              <a:off x="4079776" y="1045476"/>
              <a:ext cx="6102345" cy="4231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ИНФОРМАТИЗАЦИЯ</a:t>
              </a:r>
            </a:p>
          </p:txBody>
        </p:sp>
        <p:sp>
          <p:nvSpPr>
            <p:cNvPr id="17" name="Прямоугольный треугольник 16"/>
            <p:cNvSpPr/>
            <p:nvPr/>
          </p:nvSpPr>
          <p:spPr>
            <a:xfrm rot="16200000">
              <a:off x="3611128" y="1000123"/>
              <a:ext cx="425458" cy="516167"/>
            </a:xfrm>
            <a:prstGeom prst="rt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 dirty="0"/>
            </a:p>
          </p:txBody>
        </p:sp>
      </p:grpSp>
      <p:sp>
        <p:nvSpPr>
          <p:cNvPr id="31" name="Стрелка вправо с вырезом 30"/>
          <p:cNvSpPr/>
          <p:nvPr/>
        </p:nvSpPr>
        <p:spPr>
          <a:xfrm>
            <a:off x="17207" y="6166177"/>
            <a:ext cx="12152203" cy="691821"/>
          </a:xfrm>
          <a:prstGeom prst="notched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8000">
                <a:schemeClr val="accent2"/>
              </a:gs>
              <a:gs pos="77000">
                <a:schemeClr val="accent6">
                  <a:lumMod val="100000"/>
                </a:schemeClr>
              </a:gs>
            </a:gsLst>
            <a:lin ang="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9636666" y="1540382"/>
            <a:ext cx="2455735" cy="660424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710599"/>
              <a:satOff val="100000"/>
              <a:lumOff val="-14706"/>
              <a:alphaOff val="0"/>
            </a:schemeClr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Скругленный прямоугольник 4"/>
          <p:cNvSpPr/>
          <p:nvPr/>
        </p:nvSpPr>
        <p:spPr>
          <a:xfrm>
            <a:off x="9664640" y="1572621"/>
            <a:ext cx="2399787" cy="595946"/>
          </a:xfrm>
          <a:prstGeom prst="rect">
            <a:avLst/>
          </a:prstGeom>
          <a:noFill/>
          <a:ln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</a:t>
            </a:r>
            <a:endParaRPr lang="ru-RU" sz="2700" kern="12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0" name="Схема 39"/>
          <p:cNvGraphicFramePr/>
          <p:nvPr>
            <p:extLst>
              <p:ext uri="{D42A27DB-BD31-4B8C-83A1-F6EECF244321}">
                <p14:modId xmlns:p14="http://schemas.microsoft.com/office/powerpoint/2010/main" val="4067311254"/>
              </p:ext>
            </p:extLst>
          </p:nvPr>
        </p:nvGraphicFramePr>
        <p:xfrm>
          <a:off x="9230139" y="2307036"/>
          <a:ext cx="2849595" cy="3757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10239531" y="3357563"/>
            <a:ext cx="1850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mbria"/>
              </a:rPr>
              <a:t>Ф</a:t>
            </a:r>
            <a:r>
              <a:rPr lang="ru-RU" alt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ОРМАТ </a:t>
            </a:r>
            <a:r>
              <a:rPr lang="en-US" alt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ICH</a:t>
            </a:r>
            <a:r>
              <a:rPr lang="ru-RU" alt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E2</a:t>
            </a:r>
            <a:r>
              <a:rPr lang="ru-RU" alt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en-US" alt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(R3)</a:t>
            </a:r>
            <a:endParaRPr lang="ru-RU" alt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ru-RU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MedRA</a:t>
            </a:r>
            <a:endParaRPr lang="ru-RU" alt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098465" y="4311178"/>
            <a:ext cx="2132315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mbria"/>
              </a:rPr>
              <a:t>Риск-ориентированная модель </a:t>
            </a:r>
          </a:p>
          <a:p>
            <a:pPr algn="ctr">
              <a:spcBef>
                <a:spcPct val="0"/>
              </a:spcBef>
            </a:pPr>
            <a:r>
              <a:rPr lang="ru-RU" altLang="ru-RU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mbria"/>
              </a:rPr>
              <a:t>контрольно-надзорной </a:t>
            </a:r>
          </a:p>
          <a:p>
            <a:pPr algn="ctr">
              <a:spcBef>
                <a:spcPct val="0"/>
              </a:spcBef>
            </a:pPr>
            <a:r>
              <a:rPr lang="ru-RU" altLang="ru-RU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mbria"/>
              </a:rPr>
              <a:t>деятельности</a:t>
            </a:r>
            <a:endParaRPr lang="ru-RU" altLang="ru-RU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114039" y="5466750"/>
            <a:ext cx="2055371" cy="90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mbria"/>
              </a:rPr>
              <a:t>Автоматический контроль </a:t>
            </a:r>
          </a:p>
          <a:p>
            <a:pPr algn="ctr">
              <a:spcBef>
                <a:spcPct val="0"/>
              </a:spcBef>
            </a:pPr>
            <a:r>
              <a:rPr lang="ru-RU" altLang="ru-RU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mbria"/>
              </a:rPr>
              <a:t>маршрутизации и сроков </a:t>
            </a:r>
          </a:p>
          <a:p>
            <a:pPr algn="ctr">
              <a:spcBef>
                <a:spcPct val="0"/>
              </a:spcBef>
            </a:pPr>
            <a:r>
              <a:rPr lang="ru-RU" altLang="ru-RU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mbria"/>
              </a:rPr>
              <a:t>в режиме реального времени </a:t>
            </a:r>
          </a:p>
          <a:p>
            <a:pPr algn="ctr">
              <a:spcBef>
                <a:spcPct val="0"/>
              </a:spcBef>
            </a:pPr>
            <a:r>
              <a:rPr lang="ru-RU" altLang="ru-RU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mbria"/>
              </a:rPr>
              <a:t>на основе супер-сервисов </a:t>
            </a:r>
          </a:p>
          <a:p>
            <a:pPr algn="ctr">
              <a:spcBef>
                <a:spcPct val="0"/>
              </a:spcBef>
            </a:pPr>
            <a:r>
              <a:rPr lang="ru-RU" altLang="ru-RU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mbria"/>
              </a:rPr>
              <a:t>в здравоохранении</a:t>
            </a:r>
            <a:endParaRPr lang="ru-RU" altLang="ru-RU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7201" y="6334585"/>
            <a:ext cx="1055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«ВЧЕРА»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23864" y="6334585"/>
            <a:ext cx="134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«СЕГОДНЯ»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648073" y="6327769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«ЗАВТРА»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03700" y="360920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МЗ РФ № 381н от 07.06.2019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8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62929" y="50227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5699" y="936078"/>
            <a:ext cx="11904427" cy="5847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закон «О внесении изменений в Федеральный закон «Об основах охраны здоровья граждан в Российской Федерации» по вопросам клинических рекомендаций»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5411" y="1484313"/>
            <a:ext cx="0" cy="180929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9455" y="3293609"/>
            <a:ext cx="36247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31925" y="2200792"/>
            <a:ext cx="5464075" cy="4524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целях унификации подходов Минздрав России наделяется полномочиями по утверждению: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Перечня заболеваний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состояний, для которых обязательна разработка Рекомендаций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Порядка разработки,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пересмотра, согласования и утверждения Рекомендаций</a:t>
            </a:r>
          </a:p>
          <a:p>
            <a:pPr marL="742909" lvl="1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Согласование Рекомендаций с Минздравом России позволит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консенсусно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принимать единые национальные Рекомендации, одобренные всеми медицинскими организациями по профилю заболевания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стандартов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медицинской помощи. Клинико-экономическая функция (</a:t>
            </a:r>
            <a:r>
              <a:rPr lang="ru-RU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являются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алгоритмом)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Переходный период: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Рекомендации, разработанные до вступления в силу законопроекта подлежат пересмотру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1557064" y="-2128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ЭФФЕКТИВНОСТЬ: </a:t>
            </a: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КЛИНИЧЕСКИЕ РЕКОМЕНДАЦИИ </a:t>
            </a:r>
            <a:b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И КРИТЕРИИ КАЧЕСТВА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32490" y="3218810"/>
            <a:ext cx="4863510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МЗ РФ от 28.02.2019 N 101н </a:t>
            </a: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(вступил с 09.06.2019</a:t>
            </a: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38048"/>
              </p:ext>
            </p:extLst>
          </p:nvPr>
        </p:nvGraphicFramePr>
        <p:xfrm>
          <a:off x="6224061" y="2845278"/>
          <a:ext cx="2862483" cy="350373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130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626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Критерии качества</a:t>
                      </a:r>
                    </a:p>
                  </a:txBody>
                  <a:tcPr marL="43782" marR="43782" marT="43782" marB="43782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Уровень достоверности доказательств</a:t>
                      </a:r>
                    </a:p>
                  </a:txBody>
                  <a:tcPr marL="43782" marR="43782" marT="43782" marB="4378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469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Выполнено клиническое обследование (для оценки степени распространения болезни) до начала лечения в соответствии с рекомендациями</a:t>
                      </a:r>
                    </a:p>
                  </a:txBody>
                  <a:tcPr marL="43782" marR="43782" marT="43782" marB="43782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Ia</a:t>
                      </a:r>
                    </a:p>
                  </a:txBody>
                  <a:tcPr marL="43782" marR="43782" marT="43782" marB="4378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16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Выполнено </a:t>
                      </a:r>
                      <a:r>
                        <a:rPr lang="ru-RU" sz="1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иммуногистохимическое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исследование (рецепторы эстрогенов, прогестерона, HER2, Ki67) у больных, которым на первом этапе планируется лекарственная терапия</a:t>
                      </a:r>
                    </a:p>
                  </a:txBody>
                  <a:tcPr marL="43782" marR="43782" marT="43782" marB="43782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Ia</a:t>
                      </a:r>
                    </a:p>
                  </a:txBody>
                  <a:tcPr marL="43782" marR="43782" marT="43782" marB="4378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375452"/>
              </p:ext>
            </p:extLst>
          </p:nvPr>
        </p:nvGraphicFramePr>
        <p:xfrm>
          <a:off x="9486900" y="2795389"/>
          <a:ext cx="2605501" cy="378724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927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ru-RU" sz="1200" dirty="0"/>
                        <a:t>Критерии качества</a:t>
                      </a:r>
                    </a:p>
                  </a:txBody>
                  <a:tcPr marL="72000" marR="108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Оценка выполнения</a:t>
                      </a:r>
                    </a:p>
                  </a:txBody>
                  <a:tcPr marL="72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54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ru-RU" sz="1200" dirty="0"/>
                        <a:t>Выполнено ультразвуковое исследование аксиллярных и надключичных и подключичных лимфатических узлов (при установлении диагноза)</a:t>
                      </a:r>
                    </a:p>
                  </a:txBody>
                  <a:tcPr marL="72000" marR="108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Да/Нет</a:t>
                      </a:r>
                    </a:p>
                  </a:txBody>
                  <a:tcPr marL="72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63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ru-RU" sz="1200" dirty="0"/>
                        <a:t>Выполнено </a:t>
                      </a:r>
                      <a:r>
                        <a:rPr lang="ru-RU" sz="1200" dirty="0" err="1"/>
                        <a:t>иммуногистохимическое</a:t>
                      </a:r>
                      <a:r>
                        <a:rPr lang="ru-RU" sz="1200" dirty="0"/>
                        <a:t> исследование биоптата с определением рецепторов эстрогенов и рецепторов прогестерона и HER2neu и Ki-67 (при установлении диагноза)</a:t>
                      </a:r>
                    </a:p>
                  </a:txBody>
                  <a:tcPr marL="72000" marR="108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Да/Нет</a:t>
                      </a:r>
                    </a:p>
                  </a:txBody>
                  <a:tcPr marL="72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1" name="Прямая со стрелкой 20"/>
          <p:cNvCxnSpPr/>
          <p:nvPr/>
        </p:nvCxnSpPr>
        <p:spPr>
          <a:xfrm flipV="1">
            <a:off x="8364831" y="5681930"/>
            <a:ext cx="1145882" cy="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931528" y="2188706"/>
            <a:ext cx="36485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Клинические рекомендации «Рак молочной железы», </a:t>
            </a:r>
          </a:p>
          <a:p>
            <a:pPr algn="ctr" fontAlgn="base"/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Ассоциация онкологов России, 2017 г.</a:t>
            </a:r>
          </a:p>
          <a:p>
            <a:pPr fontAlgn="base"/>
            <a:endParaRPr lang="ru-RU" sz="700" b="1" i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69580" y="6538655"/>
            <a:ext cx="4122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00" dirty="0"/>
              <a:t>*- </a:t>
            </a:r>
            <a:r>
              <a:rPr lang="ru-RU" sz="900" dirty="0"/>
              <a:t>3.2.12 Критерий качества специализированной мед. помощи взрослым при злокачественном новообразовании молочной железы (код по МКБ-10: С50)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432547" y="2233005"/>
            <a:ext cx="2714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Минздрава России </a:t>
            </a: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10.05.2017 № 203н</a:t>
            </a: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V="1">
            <a:off x="8399615" y="4213979"/>
            <a:ext cx="1145882" cy="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31925" y="1541026"/>
            <a:ext cx="11316086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Медицинская помощь, за исключением медицинской помощи, оказываемой в рамках клинической апробации, организуется и оказывается:</a:t>
            </a:r>
          </a:p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на основе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клинических рекомендаций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180320" y="1806208"/>
            <a:ext cx="1767691" cy="33855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</a:rPr>
              <a:t>323-ФЗ, Статья 37. </a:t>
            </a:r>
          </a:p>
        </p:txBody>
      </p:sp>
    </p:spTree>
    <p:extLst>
      <p:ext uri="{BB962C8B-B14F-4D97-AF65-F5344CB8AC3E}">
        <p14:creationId xmlns:p14="http://schemas.microsoft.com/office/powerpoint/2010/main" val="274122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20040</TotalTime>
  <Words>1724</Words>
  <Application>Microsoft Office PowerPoint</Application>
  <PresentationFormat>Широкоэкранный</PresentationFormat>
  <Paragraphs>342</Paragraphs>
  <Slides>13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6" baseType="lpstr">
      <vt:lpstr>-apple-system</vt:lpstr>
      <vt:lpstr>Arial</vt:lpstr>
      <vt:lpstr>Arial</vt:lpstr>
      <vt:lpstr>Cairo</vt:lpstr>
      <vt:lpstr>Calibri</vt:lpstr>
      <vt:lpstr>Calibri Light</vt:lpstr>
      <vt:lpstr>Georgia</vt:lpstr>
      <vt:lpstr>HGP創英ﾌﾟﾚｾﾞﾝｽEB</vt:lpstr>
      <vt:lpstr>Tahoma</vt:lpstr>
      <vt:lpstr>Times New Roman</vt:lpstr>
      <vt:lpstr>Verdana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ЭФФЕКТИВНОСТЬ: СТАНДАРТИЗАЦИЯ</vt:lpstr>
      <vt:lpstr>ЭФФЕКТИВНОСТЬ: КЛИНИЧЕСКИЕ РЕКОМЕНДАЦИИ                    И КРИТЕРИИ КАЧЕСТВА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Сб-15145</dc:creator>
  <cp:lastModifiedBy>User</cp:lastModifiedBy>
  <cp:revision>958</cp:revision>
  <cp:lastPrinted>2019-10-04T13:57:57Z</cp:lastPrinted>
  <dcterms:created xsi:type="dcterms:W3CDTF">2016-02-23T09:38:50Z</dcterms:created>
  <dcterms:modified xsi:type="dcterms:W3CDTF">2019-10-07T08:37:10Z</dcterms:modified>
</cp:coreProperties>
</file>