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8" r:id="rId2"/>
    <p:sldId id="289" r:id="rId3"/>
    <p:sldId id="261" r:id="rId4"/>
    <p:sldId id="307" r:id="rId5"/>
    <p:sldId id="311" r:id="rId6"/>
    <p:sldId id="308" r:id="rId7"/>
    <p:sldId id="309" r:id="rId8"/>
    <p:sldId id="312" r:id="rId9"/>
    <p:sldId id="292" r:id="rId10"/>
    <p:sldId id="313" r:id="rId11"/>
    <p:sldId id="310" r:id="rId12"/>
    <p:sldId id="319" r:id="rId13"/>
    <p:sldId id="31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807"/>
  </p:normalViewPr>
  <p:slideViewPr>
    <p:cSldViewPr snapToGrid="0" snapToObjects="1">
      <p:cViewPr>
        <p:scale>
          <a:sx n="100" d="100"/>
          <a:sy n="100" d="100"/>
        </p:scale>
        <p:origin x="2504" y="6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B96BFB-A9A5-F94C-B89C-6A055780C9EC}" type="datetimeFigureOut">
              <a:rPr lang="ru-RU" smtClean="0"/>
              <a:t>08.10.19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C468D-0A11-4041-A55F-487D71CA5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800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57D62-F22D-4F6D-81E5-D6D0F8AEB2FA}" type="datetimeFigureOut">
              <a:rPr lang="ru-RU" smtClean="0"/>
              <a:t>08.10.19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A1D08-4922-406D-A8C3-06CC5064B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428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2AB03-E8FD-9F49-9069-9273A5ACC17D}" type="datetimeFigureOut">
              <a:rPr lang="ru-RU" smtClean="0"/>
              <a:t>08.10.19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9A2D-2EB7-1949-8C00-7EBFC5C0D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120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2AB03-E8FD-9F49-9069-9273A5ACC17D}" type="datetimeFigureOut">
              <a:rPr lang="ru-RU" smtClean="0"/>
              <a:t>08.10.19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9A2D-2EB7-1949-8C00-7EBFC5C0D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27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2AB03-E8FD-9F49-9069-9273A5ACC17D}" type="datetimeFigureOut">
              <a:rPr lang="ru-RU" smtClean="0"/>
              <a:t>08.10.19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9A2D-2EB7-1949-8C00-7EBFC5C0D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335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0" y="1377387"/>
            <a:ext cx="9219236" cy="4103226"/>
          </a:xfrm>
        </p:spPr>
        <p:txBody>
          <a:bodyPr anchor="ctr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grpSp>
        <p:nvGrpSpPr>
          <p:cNvPr id="2" name="Группа 2"/>
          <p:cNvGrpSpPr/>
          <p:nvPr userDrawn="1"/>
        </p:nvGrpSpPr>
        <p:grpSpPr>
          <a:xfrm>
            <a:off x="6110" y="6545820"/>
            <a:ext cx="9144001" cy="318276"/>
            <a:chOff x="-1" y="6473282"/>
            <a:chExt cx="9144001" cy="432331"/>
          </a:xfrm>
        </p:grpSpPr>
        <p:grpSp>
          <p:nvGrpSpPr>
            <p:cNvPr id="3" name="Группа 3"/>
            <p:cNvGrpSpPr/>
            <p:nvPr/>
          </p:nvGrpSpPr>
          <p:grpSpPr>
            <a:xfrm>
              <a:off x="-1" y="6473282"/>
              <a:ext cx="8023068" cy="432309"/>
              <a:chOff x="0" y="6763331"/>
              <a:chExt cx="8023067" cy="94727"/>
            </a:xfrm>
          </p:grpSpPr>
          <p:grpSp>
            <p:nvGrpSpPr>
              <p:cNvPr id="4" name="Group 43"/>
              <p:cNvGrpSpPr/>
              <p:nvPr/>
            </p:nvGrpSpPr>
            <p:grpSpPr>
              <a:xfrm>
                <a:off x="0" y="6763408"/>
                <a:ext cx="3033486" cy="94650"/>
                <a:chOff x="0" y="2573904"/>
                <a:chExt cx="2908510" cy="44695"/>
              </a:xfrm>
            </p:grpSpPr>
            <p:sp>
              <p:nvSpPr>
                <p:cNvPr id="14" name="Rectangle 17"/>
                <p:cNvSpPr/>
                <p:nvPr/>
              </p:nvSpPr>
              <p:spPr>
                <a:xfrm>
                  <a:off x="0" y="2573904"/>
                  <a:ext cx="1262608" cy="44695"/>
                </a:xfrm>
                <a:prstGeom prst="rect">
                  <a:avLst/>
                </a:prstGeom>
                <a:solidFill>
                  <a:srgbClr val="CBE19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" name="Rectangle 18"/>
                <p:cNvSpPr/>
                <p:nvPr/>
              </p:nvSpPr>
              <p:spPr>
                <a:xfrm>
                  <a:off x="872951" y="2573904"/>
                  <a:ext cx="1262608" cy="44695"/>
                </a:xfrm>
                <a:prstGeom prst="rect">
                  <a:avLst/>
                </a:prstGeom>
                <a:solidFill>
                  <a:srgbClr val="C066A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" name="Rectangle 19"/>
                <p:cNvSpPr/>
                <p:nvPr/>
              </p:nvSpPr>
              <p:spPr>
                <a:xfrm>
                  <a:off x="2117815" y="2573904"/>
                  <a:ext cx="790695" cy="44695"/>
                </a:xfrm>
                <a:prstGeom prst="rect">
                  <a:avLst/>
                </a:prstGeom>
                <a:solidFill>
                  <a:srgbClr val="FFE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" name="Group 44"/>
              <p:cNvGrpSpPr/>
              <p:nvPr/>
            </p:nvGrpSpPr>
            <p:grpSpPr>
              <a:xfrm>
                <a:off x="3021670" y="6763331"/>
                <a:ext cx="5001397" cy="94727"/>
                <a:chOff x="-855154" y="2573904"/>
                <a:chExt cx="4795345" cy="44732"/>
              </a:xfrm>
            </p:grpSpPr>
            <p:sp>
              <p:nvSpPr>
                <p:cNvPr id="9" name="Rectangle 11"/>
                <p:cNvSpPr/>
                <p:nvPr/>
              </p:nvSpPr>
              <p:spPr>
                <a:xfrm>
                  <a:off x="-855154" y="2573904"/>
                  <a:ext cx="609732" cy="44722"/>
                </a:xfrm>
                <a:prstGeom prst="rect">
                  <a:avLst/>
                </a:prstGeom>
                <a:solidFill>
                  <a:srgbClr val="F06B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" name="Rectangle 12"/>
                <p:cNvSpPr/>
                <p:nvPr/>
              </p:nvSpPr>
              <p:spPr>
                <a:xfrm>
                  <a:off x="-250495" y="2573936"/>
                  <a:ext cx="881796" cy="44700"/>
                </a:xfrm>
                <a:prstGeom prst="rect">
                  <a:avLst/>
                </a:prstGeom>
                <a:solidFill>
                  <a:srgbClr val="60A2D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" name="Rectangle 13"/>
                <p:cNvSpPr/>
                <p:nvPr/>
              </p:nvSpPr>
              <p:spPr>
                <a:xfrm>
                  <a:off x="593327" y="2573904"/>
                  <a:ext cx="1262608" cy="44695"/>
                </a:xfrm>
                <a:prstGeom prst="rect">
                  <a:avLst/>
                </a:prstGeom>
                <a:solidFill>
                  <a:srgbClr val="F9C4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" name="Rectangle 15"/>
                <p:cNvSpPr/>
                <p:nvPr/>
              </p:nvSpPr>
              <p:spPr>
                <a:xfrm>
                  <a:off x="2677583" y="2573904"/>
                  <a:ext cx="1262608" cy="44695"/>
                </a:xfrm>
                <a:prstGeom prst="rect">
                  <a:avLst/>
                </a:prstGeom>
                <a:solidFill>
                  <a:srgbClr val="80D3F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5" name="Rectangle 13"/>
            <p:cNvSpPr/>
            <p:nvPr/>
          </p:nvSpPr>
          <p:spPr>
            <a:xfrm>
              <a:off x="5849251" y="6473655"/>
              <a:ext cx="874789" cy="431952"/>
            </a:xfrm>
            <a:prstGeom prst="rect">
              <a:avLst/>
            </a:prstGeom>
            <a:solidFill>
              <a:srgbClr val="45BC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17"/>
            <p:cNvSpPr/>
            <p:nvPr/>
          </p:nvSpPr>
          <p:spPr>
            <a:xfrm>
              <a:off x="7827139" y="6473655"/>
              <a:ext cx="1316861" cy="431958"/>
            </a:xfrm>
            <a:prstGeom prst="rect">
              <a:avLst/>
            </a:prstGeom>
            <a:solidFill>
              <a:srgbClr val="CBE1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17" name="Объект 16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007436942"/>
              </p:ext>
            </p:extLst>
          </p:nvPr>
        </p:nvGraphicFramePr>
        <p:xfrm>
          <a:off x="7685766" y="172974"/>
          <a:ext cx="1112314" cy="941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Acrobat Document" r:id="rId3" imgW="2275560" imgH="1932120" progId="AcroExch.Document.7">
                  <p:embed/>
                </p:oleObj>
              </mc:Choice>
              <mc:Fallback>
                <p:oleObj name="Acrobat Document" r:id="rId3" imgW="2275560" imgH="193212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5766" y="172974"/>
                        <a:ext cx="1112314" cy="9411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565500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2AB03-E8FD-9F49-9069-9273A5ACC17D}" type="datetimeFigureOut">
              <a:rPr lang="ru-RU" smtClean="0"/>
              <a:t>08.10.19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9A2D-2EB7-1949-8C00-7EBFC5C0D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2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2AB03-E8FD-9F49-9069-9273A5ACC17D}" type="datetimeFigureOut">
              <a:rPr lang="ru-RU" smtClean="0"/>
              <a:t>08.10.19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9A2D-2EB7-1949-8C00-7EBFC5C0D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335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2AB03-E8FD-9F49-9069-9273A5ACC17D}" type="datetimeFigureOut">
              <a:rPr lang="ru-RU" smtClean="0"/>
              <a:t>08.10.19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9A2D-2EB7-1949-8C00-7EBFC5C0D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6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2AB03-E8FD-9F49-9069-9273A5ACC17D}" type="datetimeFigureOut">
              <a:rPr lang="ru-RU" smtClean="0"/>
              <a:t>08.10.19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9A2D-2EB7-1949-8C00-7EBFC5C0D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249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2AB03-E8FD-9F49-9069-9273A5ACC17D}" type="datetimeFigureOut">
              <a:rPr lang="ru-RU" smtClean="0"/>
              <a:t>08.10.19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9A2D-2EB7-1949-8C00-7EBFC5C0D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665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2AB03-E8FD-9F49-9069-9273A5ACC17D}" type="datetimeFigureOut">
              <a:rPr lang="ru-RU" smtClean="0"/>
              <a:t>08.10.19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9A2D-2EB7-1949-8C00-7EBFC5C0D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898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2AB03-E8FD-9F49-9069-9273A5ACC17D}" type="datetimeFigureOut">
              <a:rPr lang="ru-RU" smtClean="0"/>
              <a:t>08.10.19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9A2D-2EB7-1949-8C00-7EBFC5C0D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20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2AB03-E8FD-9F49-9069-9273A5ACC17D}" type="datetimeFigureOut">
              <a:rPr lang="ru-RU" smtClean="0"/>
              <a:t>08.10.19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9A2D-2EB7-1949-8C00-7EBFC5C0D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549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2AB03-E8FD-9F49-9069-9273A5ACC17D}" type="datetimeFigureOut">
              <a:rPr lang="ru-RU" smtClean="0"/>
              <a:t>08.10.19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49A2D-2EB7-1949-8C00-7EBFC5C0D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662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6"/>
          <p:cNvSpPr txBox="1">
            <a:spLocks noChangeArrowheads="1"/>
          </p:cNvSpPr>
          <p:nvPr/>
        </p:nvSpPr>
        <p:spPr bwMode="auto">
          <a:xfrm>
            <a:off x="273535" y="4918395"/>
            <a:ext cx="8567615" cy="83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/>
            <a:r>
              <a:rPr kumimoji="0" lang="en-US" b="1" dirty="0" smtClean="0">
                <a:solidFill>
                  <a:srgbClr val="000000"/>
                </a:solidFill>
                <a:latin typeface="Trebuchet MS" charset="0"/>
                <a:cs typeface="Trebuchet MS" charset="0"/>
              </a:rPr>
              <a:t>VII </a:t>
            </a:r>
            <a:r>
              <a:rPr kumimoji="0" lang="ru-RU" b="1" dirty="0" smtClean="0">
                <a:solidFill>
                  <a:srgbClr val="000000"/>
                </a:solidFill>
                <a:latin typeface="Trebuchet MS" charset="0"/>
                <a:cs typeface="Trebuchet MS" charset="0"/>
              </a:rPr>
              <a:t>Съезд СМО « Национальная медицинская палата»</a:t>
            </a:r>
          </a:p>
          <a:p>
            <a:pPr algn="ctr"/>
            <a:r>
              <a:rPr kumimoji="0" lang="ru-RU" b="1" dirty="0" smtClean="0">
                <a:solidFill>
                  <a:srgbClr val="000000"/>
                </a:solidFill>
                <a:latin typeface="Trebuchet MS" charset="0"/>
                <a:cs typeface="Trebuchet MS" charset="0"/>
              </a:rPr>
              <a:t>Москва, 2019</a:t>
            </a:r>
            <a:endParaRPr kumimoji="0" lang="ru-RU" b="1" dirty="0" smtClean="0">
              <a:solidFill>
                <a:srgbClr val="000000"/>
              </a:solidFill>
              <a:latin typeface="Trebuchet MS" charset="0"/>
              <a:cs typeface="Trebuchet MS" charset="0"/>
            </a:endParaRPr>
          </a:p>
        </p:txBody>
      </p:sp>
      <p:pic>
        <p:nvPicPr>
          <p:cNvPr id="13317" name="Изображение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6721475"/>
            <a:ext cx="91440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Изображение 1" descr="Снимок экрана 2016-05-22 в 15.33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Box 9"/>
          <p:cNvSpPr txBox="1">
            <a:spLocks noChangeArrowheads="1"/>
          </p:cNvSpPr>
          <p:nvPr/>
        </p:nvSpPr>
        <p:spPr bwMode="auto">
          <a:xfrm>
            <a:off x="472275" y="2102255"/>
            <a:ext cx="8170129" cy="141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/>
            <a:r>
              <a:rPr kumimoji="0" lang="ru-RU" sz="4300" b="1" dirty="0" smtClean="0">
                <a:solidFill>
                  <a:srgbClr val="00B14B"/>
                </a:solidFill>
                <a:latin typeface="Trebuchet MS" charset="0"/>
                <a:cs typeface="Trebuchet MS" charset="0"/>
              </a:rPr>
              <a:t>Результаты 10-летней работы НОДГО</a:t>
            </a:r>
            <a:endParaRPr kumimoji="0" lang="ru-RU" sz="4300" b="1" dirty="0">
              <a:solidFill>
                <a:srgbClr val="00B14B"/>
              </a:solidFill>
              <a:latin typeface="Trebuchet MS" charset="0"/>
              <a:cs typeface="Trebuchet M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93400" y="4456730"/>
            <a:ext cx="2327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rebuchet MS" charset="0"/>
                <a:ea typeface="Arial" charset="0"/>
                <a:cs typeface="Trebuchet MS" charset="0"/>
              </a:rPr>
              <a:t>А.Г. </a:t>
            </a:r>
            <a:r>
              <a:rPr lang="ru-RU" sz="2400" b="1" dirty="0">
                <a:solidFill>
                  <a:srgbClr val="000000"/>
                </a:solidFill>
                <a:latin typeface="Trebuchet MS" charset="0"/>
                <a:ea typeface="Arial" charset="0"/>
                <a:cs typeface="Trebuchet MS" charset="0"/>
              </a:rPr>
              <a:t>Румянцев</a:t>
            </a:r>
          </a:p>
        </p:txBody>
      </p:sp>
    </p:spTree>
    <p:extLst>
      <p:ext uri="{BB962C8B-B14F-4D97-AF65-F5344CB8AC3E}">
        <p14:creationId xmlns:p14="http://schemas.microsoft.com/office/powerpoint/2010/main" val="418147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 txBox="1">
            <a:spLocks/>
          </p:cNvSpPr>
          <p:nvPr/>
        </p:nvSpPr>
        <p:spPr bwMode="auto">
          <a:xfrm>
            <a:off x="466725" y="804863"/>
            <a:ext cx="3281363" cy="334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ru-RU" altLang="ru-RU" sz="2200" b="1" dirty="0" smtClean="0">
                <a:solidFill>
                  <a:schemeClr val="tx1"/>
                </a:solidFill>
              </a:rPr>
              <a:t>Работа в рамках проекта «Дальние регионы»</a:t>
            </a:r>
          </a:p>
          <a:p>
            <a:pPr>
              <a:buFont typeface="Arial" pitchFamily="34" charset="0"/>
              <a:buNone/>
            </a:pPr>
            <a:r>
              <a:rPr lang="ru-RU" altLang="ru-RU" sz="2200" b="1" dirty="0" smtClean="0">
                <a:solidFill>
                  <a:schemeClr val="tx1"/>
                </a:solidFill>
              </a:rPr>
              <a:t>Совместно с БФ «Подари жизнь», БФ Константина Хабенского</a:t>
            </a:r>
            <a:endParaRPr lang="en-US" altLang="ru-RU" sz="2200" b="1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None/>
            </a:pPr>
            <a:endParaRPr lang="en-US" altLang="ru-RU" sz="2200" b="1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None/>
            </a:pPr>
            <a:r>
              <a:rPr lang="ru-RU" altLang="ru-RU" sz="2200" b="1" dirty="0" smtClean="0">
                <a:solidFill>
                  <a:schemeClr val="tx1"/>
                </a:solidFill>
              </a:rPr>
              <a:t>Работа со СМИ, встречи с родительскими группами</a:t>
            </a:r>
          </a:p>
          <a:p>
            <a:pPr>
              <a:buFont typeface="Arial" pitchFamily="34" charset="0"/>
              <a:buNone/>
            </a:pPr>
            <a:endParaRPr lang="ru-RU" altLang="ru-RU" sz="2200" b="1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None/>
            </a:pPr>
            <a:r>
              <a:rPr lang="ru-RU" altLang="ru-RU" sz="2200" b="1" dirty="0" smtClean="0">
                <a:solidFill>
                  <a:schemeClr val="tx1"/>
                </a:solidFill>
              </a:rPr>
              <a:t>На фото – встреча в Якутске, организация «Праздник Жизни» (А.Н. Атласова)</a:t>
            </a:r>
          </a:p>
          <a:p>
            <a:pPr>
              <a:buFont typeface="Arial" pitchFamily="34" charset="0"/>
              <a:buNone/>
            </a:pPr>
            <a:endParaRPr lang="ru-RU" altLang="ru-RU" sz="2200" b="1" dirty="0" smtClean="0">
              <a:solidFill>
                <a:schemeClr val="tx1"/>
              </a:solidFill>
            </a:endParaRPr>
          </a:p>
        </p:txBody>
      </p:sp>
      <p:pic>
        <p:nvPicPr>
          <p:cNvPr id="5" name="Picture 11" descr="zxLr7iEmSk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442913"/>
            <a:ext cx="3738455" cy="280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F2F1iIkv8L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555" y="3524251"/>
            <a:ext cx="3699933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Изображение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6721475"/>
            <a:ext cx="91440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Изображение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6942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 txBox="1">
            <a:spLocks/>
          </p:cNvSpPr>
          <p:nvPr/>
        </p:nvSpPr>
        <p:spPr bwMode="auto">
          <a:xfrm>
            <a:off x="420688" y="1902620"/>
            <a:ext cx="3341687" cy="334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ru-RU" altLang="ru-RU" sz="1400" b="1" dirty="0" smtClean="0">
                <a:solidFill>
                  <a:schemeClr val="tx1"/>
                </a:solidFill>
                <a:ea typeface="Arial" pitchFamily="34" charset="0"/>
              </a:rPr>
              <a:t>Сотрудничество Госпиталь Святого Иуды – НМИЦ ДГОИ им Дмитрия Рогачева - НОДГО</a:t>
            </a:r>
          </a:p>
          <a:p>
            <a:pPr>
              <a:buFont typeface="Arial" pitchFamily="34" charset="0"/>
              <a:buNone/>
            </a:pPr>
            <a:endParaRPr lang="ru-RU" altLang="ru-RU" sz="1400" b="1" dirty="0" smtClean="0">
              <a:solidFill>
                <a:schemeClr val="tx1"/>
              </a:solidFill>
              <a:ea typeface="Arial" pitchFamily="34" charset="0"/>
            </a:endParaRPr>
          </a:p>
          <a:p>
            <a:r>
              <a:rPr lang="ru-RU" altLang="ru-RU" sz="1400" b="1" dirty="0" smtClean="0">
                <a:solidFill>
                  <a:schemeClr val="tx1"/>
                </a:solidFill>
                <a:ea typeface="Arial" pitchFamily="34" charset="0"/>
              </a:rPr>
              <a:t> Подписан договор и определены цели</a:t>
            </a:r>
          </a:p>
          <a:p>
            <a:endParaRPr lang="ru-RU" altLang="ru-RU" sz="1400" b="1" dirty="0" smtClean="0">
              <a:solidFill>
                <a:schemeClr val="tx1"/>
              </a:solidFill>
              <a:ea typeface="Arial" pitchFamily="34" charset="0"/>
            </a:endParaRPr>
          </a:p>
          <a:p>
            <a:r>
              <a:rPr lang="ru-RU" altLang="ru-RU" sz="1400" b="1" dirty="0" smtClean="0">
                <a:solidFill>
                  <a:schemeClr val="tx1"/>
                </a:solidFill>
                <a:ea typeface="Arial" pitchFamily="34" charset="0"/>
              </a:rPr>
              <a:t> Сформировано 3 уровня взаимодействия: </a:t>
            </a:r>
          </a:p>
          <a:p>
            <a:pPr>
              <a:buFont typeface="Arial" pitchFamily="34" charset="0"/>
              <a:buNone/>
            </a:pPr>
            <a:r>
              <a:rPr lang="ru-RU" altLang="ru-RU" sz="1400" b="1" dirty="0" smtClean="0">
                <a:solidFill>
                  <a:schemeClr val="tx1"/>
                </a:solidFill>
                <a:ea typeface="Arial" pitchFamily="34" charset="0"/>
              </a:rPr>
              <a:t>1. Между исследовательскими центрами </a:t>
            </a:r>
          </a:p>
          <a:p>
            <a:pPr>
              <a:buFont typeface="Arial" pitchFamily="34" charset="0"/>
              <a:buNone/>
            </a:pPr>
            <a:r>
              <a:rPr lang="ru-RU" altLang="ru-RU" sz="1400" b="1" dirty="0" smtClean="0">
                <a:solidFill>
                  <a:schemeClr val="tx1"/>
                </a:solidFill>
                <a:ea typeface="Arial" pitchFamily="34" charset="0"/>
              </a:rPr>
              <a:t>2. На уровне сообщества </a:t>
            </a:r>
          </a:p>
          <a:p>
            <a:pPr>
              <a:buFont typeface="Arial" pitchFamily="34" charset="0"/>
              <a:buNone/>
            </a:pPr>
            <a:r>
              <a:rPr lang="ru-RU" altLang="ru-RU" sz="1400" b="1" dirty="0" smtClean="0">
                <a:solidFill>
                  <a:schemeClr val="tx1"/>
                </a:solidFill>
                <a:ea typeface="Arial" pitchFamily="34" charset="0"/>
              </a:rPr>
              <a:t>3. На межгосударственном уровне с вовлечением МЗ РФ, ВОЗ и др.</a:t>
            </a:r>
          </a:p>
          <a:p>
            <a:endParaRPr lang="ru-RU" altLang="ru-RU" sz="1400" b="1" dirty="0" smtClean="0">
              <a:solidFill>
                <a:schemeClr val="tx1"/>
              </a:solidFill>
              <a:ea typeface="Arial" pitchFamily="34" charset="0"/>
            </a:endParaRPr>
          </a:p>
          <a:p>
            <a:r>
              <a:rPr lang="ru-RU" altLang="ru-RU" sz="1400" b="1" dirty="0" smtClean="0">
                <a:solidFill>
                  <a:schemeClr val="tx1"/>
                </a:solidFill>
                <a:ea typeface="Arial" pitchFamily="34" charset="0"/>
              </a:rPr>
              <a:t> Проведены тандемные встречи, проводится научный обмен </a:t>
            </a:r>
            <a:r>
              <a:rPr lang="mr-IN" altLang="ru-RU" sz="1400" b="1" dirty="0" smtClean="0">
                <a:solidFill>
                  <a:schemeClr val="tx1"/>
                </a:solidFill>
                <a:ea typeface="Arial" pitchFamily="34" charset="0"/>
              </a:rPr>
              <a:t>–</a:t>
            </a:r>
            <a:r>
              <a:rPr lang="ru-RU" altLang="ru-RU" sz="1400" b="1" dirty="0" smtClean="0">
                <a:solidFill>
                  <a:schemeClr val="tx1"/>
                </a:solidFill>
                <a:ea typeface="Arial" pitchFamily="34" charset="0"/>
              </a:rPr>
              <a:t> нозологические формы, технологии, поздние эффекты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 bwMode="auto">
          <a:xfrm>
            <a:off x="1717675" y="654844"/>
            <a:ext cx="5299075" cy="519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ru-RU" altLang="ru-RU" b="1" dirty="0" smtClean="0">
                <a:solidFill>
                  <a:srgbClr val="3C3C3C"/>
                </a:solidFill>
                <a:ea typeface="Arial" pitchFamily="34" charset="0"/>
              </a:rPr>
              <a:t>Международная деятельность</a:t>
            </a: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2455070"/>
            <a:ext cx="3938839" cy="2955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Изображение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6721475"/>
            <a:ext cx="91440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Изображение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1975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8300" y="362635"/>
            <a:ext cx="695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ПЕРСПЕКТИВЫ РАЗВИТИЯ ПРОФЕССИОНАЛЬНОГО ОБЩЕСТВА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7480" y="1114163"/>
            <a:ext cx="8715220" cy="513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30000"/>
              </a:lnSpc>
              <a:buAutoNum type="arabicPeriod"/>
            </a:pPr>
            <a:r>
              <a:rPr lang="ru-RU" dirty="0"/>
              <a:t>Соглашение о намерениях НОДГО и РОДО объединится в одно профессиональное общество. </a:t>
            </a:r>
            <a:r>
              <a:rPr lang="ru-RU" b="1" dirty="0">
                <a:solidFill>
                  <a:srgbClr val="008000"/>
                </a:solidFill>
              </a:rPr>
              <a:t>ОСНОВАНИЕ:</a:t>
            </a:r>
          </a:p>
          <a:p>
            <a:pPr marL="285750" indent="-285750" algn="just">
              <a:lnSpc>
                <a:spcPct val="130000"/>
              </a:lnSpc>
              <a:buFontTx/>
              <a:buChar char="•"/>
            </a:pPr>
            <a:r>
              <a:rPr lang="ru-RU" dirty="0"/>
              <a:t>Два общества объединяют одних и тех же врачей и медсестер</a:t>
            </a:r>
          </a:p>
          <a:p>
            <a:pPr marL="285750" indent="-285750" algn="just">
              <a:lnSpc>
                <a:spcPct val="130000"/>
              </a:lnSpc>
              <a:buFontTx/>
              <a:buChar char="•"/>
            </a:pPr>
            <a:r>
              <a:rPr lang="ru-RU" dirty="0"/>
              <a:t>Введение специальности детский онколог/гематолог вместо специальности детский онколог</a:t>
            </a:r>
          </a:p>
          <a:p>
            <a:pPr marL="285750" indent="-285750" algn="just">
              <a:lnSpc>
                <a:spcPct val="130000"/>
              </a:lnSpc>
              <a:buFontTx/>
              <a:buChar char="•"/>
            </a:pPr>
            <a:r>
              <a:rPr lang="ru-RU" dirty="0"/>
              <a:t>Подготовка и утверждение новых образовательных стандартов по детской гематологии/онкологии, хирургической онкологии и радиологии</a:t>
            </a:r>
          </a:p>
          <a:p>
            <a:pPr marL="285750" indent="-285750" algn="just">
              <a:lnSpc>
                <a:spcPct val="130000"/>
              </a:lnSpc>
              <a:buFontTx/>
              <a:buChar char="•"/>
            </a:pPr>
            <a:r>
              <a:rPr lang="ru-RU" dirty="0"/>
              <a:t>Подготовка и утверждение единых клинических рекомендаций, протоколов, тарифов ОМС</a:t>
            </a:r>
          </a:p>
          <a:p>
            <a:pPr marL="285750" indent="-285750" algn="just">
              <a:lnSpc>
                <a:spcPct val="130000"/>
              </a:lnSpc>
              <a:buFontTx/>
              <a:buChar char="•"/>
            </a:pPr>
            <a:r>
              <a:rPr lang="ru-RU" dirty="0"/>
              <a:t>Организация аттестации и сертификации </a:t>
            </a:r>
            <a:r>
              <a:rPr lang="ru-RU" dirty="0" smtClean="0"/>
              <a:t>специалистов</a:t>
            </a:r>
            <a:r>
              <a:rPr lang="en-US" dirty="0" smtClean="0"/>
              <a:t> </a:t>
            </a:r>
            <a:r>
              <a:rPr lang="ru-RU" dirty="0" smtClean="0"/>
              <a:t>профессиональным сообществом</a:t>
            </a:r>
            <a:endParaRPr lang="ru-RU" dirty="0"/>
          </a:p>
          <a:p>
            <a:pPr algn="just">
              <a:lnSpc>
                <a:spcPct val="130000"/>
              </a:lnSpc>
            </a:pPr>
            <a:r>
              <a:rPr lang="ru-RU" dirty="0"/>
              <a:t>2. Ведется юридическая проработка соглашения. Предлагаемое название </a:t>
            </a:r>
          </a:p>
          <a:p>
            <a:pPr algn="ctr">
              <a:lnSpc>
                <a:spcPct val="130000"/>
              </a:lnSpc>
            </a:pPr>
            <a:r>
              <a:rPr lang="ru-RU" b="1" dirty="0">
                <a:solidFill>
                  <a:srgbClr val="008000"/>
                </a:solidFill>
              </a:rPr>
              <a:t>РОССИЙСКАЯ АССОЦИАЦИЯ ДЕТСКИХ </a:t>
            </a:r>
            <a:r>
              <a:rPr lang="ru-RU" b="1" smtClean="0">
                <a:solidFill>
                  <a:srgbClr val="008000"/>
                </a:solidFill>
              </a:rPr>
              <a:t>ГЕМАТОЛОГОВ и ОНКОЛОГОВ </a:t>
            </a:r>
            <a:r>
              <a:rPr lang="ru-RU" b="1" dirty="0">
                <a:solidFill>
                  <a:srgbClr val="008000"/>
                </a:solidFill>
              </a:rPr>
              <a:t>(РАДГО)</a:t>
            </a:r>
          </a:p>
          <a:p>
            <a:pPr algn="just">
              <a:lnSpc>
                <a:spcPct val="130000"/>
              </a:lnSpc>
            </a:pPr>
            <a:r>
              <a:rPr lang="ru-RU" dirty="0"/>
              <a:t>     Завершение объединения и регистрация </a:t>
            </a:r>
            <a:r>
              <a:rPr lang="mr-IN" dirty="0"/>
              <a:t>–</a:t>
            </a:r>
            <a:r>
              <a:rPr lang="ru-RU" dirty="0"/>
              <a:t> до 01.01.2020 года.</a:t>
            </a:r>
          </a:p>
        </p:txBody>
      </p:sp>
    </p:spTree>
    <p:extLst>
      <p:ext uri="{BB962C8B-B14F-4D97-AF65-F5344CB8AC3E}">
        <p14:creationId xmlns:p14="http://schemas.microsoft.com/office/powerpoint/2010/main" val="32792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:\Users\Киргизов КИ\Documents\НОДГО\E0118E94-9C63-4225-9DE1-4E2FB30BBF8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64"/>
          <a:stretch>
            <a:fillRect/>
          </a:stretch>
        </p:blipFill>
        <p:spPr bwMode="auto">
          <a:xfrm>
            <a:off x="1323180" y="1644650"/>
            <a:ext cx="4094163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1262062" y="5272088"/>
            <a:ext cx="66246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5pPr>
            <a:lvl6pPr marL="25146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6pPr>
            <a:lvl7pPr marL="29718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7pPr>
            <a:lvl8pPr marL="34290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8pPr>
            <a:lvl9pPr marL="38862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9pPr>
          </a:lstStyle>
          <a:p>
            <a:pPr algn="ctr" eaLnBrk="1" hangingPunct="1"/>
            <a:r>
              <a:rPr lang="ru-RU" altLang="ru-RU" b="1"/>
              <a:t>Готовы к совместной работе!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5855493" y="3573463"/>
            <a:ext cx="2449512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5pPr>
            <a:lvl6pPr marL="25146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6pPr>
            <a:lvl7pPr marL="29718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7pPr>
            <a:lvl8pPr marL="34290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8pPr>
            <a:lvl9pPr marL="38862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FontAwesome"/>
                <a:cs typeface="FontAwesome"/>
              </a:defRPr>
            </a:lvl9pPr>
          </a:lstStyle>
          <a:p>
            <a:pPr algn="ctr" eaLnBrk="1" hangingPunct="1"/>
            <a:r>
              <a:rPr lang="ru-RU" altLang="ru-RU" sz="1500" dirty="0"/>
              <a:t>НОДГО и НМИЦ ДГОИ – 3-кратный победитель премии НМП</a:t>
            </a:r>
          </a:p>
        </p:txBody>
      </p:sp>
      <p:pic>
        <p:nvPicPr>
          <p:cNvPr id="7" name="Изображение 5" descr="Снимок экрана 2016-05-22 в 15.24.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67" b="18259"/>
          <a:stretch>
            <a:fillRect/>
          </a:stretch>
        </p:blipFill>
        <p:spPr bwMode="auto">
          <a:xfrm>
            <a:off x="5855493" y="1571625"/>
            <a:ext cx="1271587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Изображение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6721475"/>
            <a:ext cx="91440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3742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Изображение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6721475"/>
            <a:ext cx="91440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extBox 9"/>
          <p:cNvSpPr txBox="1">
            <a:spLocks noChangeArrowheads="1"/>
          </p:cNvSpPr>
          <p:nvPr/>
        </p:nvSpPr>
        <p:spPr bwMode="auto">
          <a:xfrm>
            <a:off x="1179513" y="1450246"/>
            <a:ext cx="71294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/>
            <a:r>
              <a:rPr kumimoji="0" lang="ru-RU" sz="3200" b="1" dirty="0">
                <a:solidFill>
                  <a:srgbClr val="00B14B"/>
                </a:solidFill>
                <a:latin typeface="Trebuchet MS" charset="0"/>
                <a:cs typeface="Trebuchet MS" charset="0"/>
              </a:rPr>
              <a:t>НОДГО в цифрах (членство)</a:t>
            </a:r>
          </a:p>
        </p:txBody>
      </p:sp>
      <p:sp>
        <p:nvSpPr>
          <p:cNvPr id="14339" name="TextBox 10"/>
          <p:cNvSpPr txBox="1">
            <a:spLocks noChangeArrowheads="1"/>
          </p:cNvSpPr>
          <p:nvPr/>
        </p:nvSpPr>
        <p:spPr bwMode="auto">
          <a:xfrm>
            <a:off x="117232" y="2198323"/>
            <a:ext cx="8890000" cy="4437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marL="342900" indent="-342900">
              <a:lnSpc>
                <a:spcPct val="80000"/>
              </a:lnSpc>
              <a:buFont typeface="Arial"/>
              <a:buChar char="•"/>
            </a:pPr>
            <a:r>
              <a:rPr kumimoji="0" lang="ru-RU" sz="2200" dirty="0">
                <a:latin typeface="Trebuchet MS" charset="0"/>
                <a:cs typeface="Trebuchet MS" charset="0"/>
              </a:rPr>
              <a:t>Количество членов – </a:t>
            </a:r>
            <a:r>
              <a:rPr kumimoji="0" lang="ru-RU" sz="2200" dirty="0" smtClean="0">
                <a:latin typeface="Trebuchet MS" charset="0"/>
                <a:cs typeface="Trebuchet MS" charset="0"/>
              </a:rPr>
              <a:t>1200</a:t>
            </a:r>
            <a:endParaRPr kumimoji="0" lang="ru-RU" sz="2200" dirty="0">
              <a:latin typeface="Trebuchet MS" charset="0"/>
              <a:cs typeface="Trebuchet MS" charset="0"/>
            </a:endParaRPr>
          </a:p>
          <a:p>
            <a:pPr marL="342900" indent="-342900">
              <a:lnSpc>
                <a:spcPct val="80000"/>
              </a:lnSpc>
              <a:buFont typeface="Arial"/>
              <a:buChar char="•"/>
            </a:pPr>
            <a:endParaRPr kumimoji="0" lang="ru-RU" sz="2200" dirty="0">
              <a:latin typeface="Trebuchet MS" charset="0"/>
              <a:cs typeface="Trebuchet MS" charset="0"/>
            </a:endParaRPr>
          </a:p>
          <a:p>
            <a:pPr marL="342900" indent="-342900">
              <a:lnSpc>
                <a:spcPct val="80000"/>
              </a:lnSpc>
              <a:buFont typeface="Arial"/>
              <a:buChar char="•"/>
            </a:pPr>
            <a:r>
              <a:rPr kumimoji="0" lang="ru-RU" sz="2200" dirty="0">
                <a:latin typeface="Trebuchet MS" charset="0"/>
                <a:cs typeface="Trebuchet MS" charset="0"/>
              </a:rPr>
              <a:t>Регионы РФ – </a:t>
            </a:r>
            <a:r>
              <a:rPr kumimoji="0" lang="ru-RU" sz="2200" dirty="0" smtClean="0">
                <a:latin typeface="Trebuchet MS" charset="0"/>
                <a:cs typeface="Trebuchet MS" charset="0"/>
              </a:rPr>
              <a:t>82</a:t>
            </a:r>
            <a:endParaRPr kumimoji="0" lang="ru-RU" sz="2200" dirty="0">
              <a:latin typeface="Trebuchet MS" charset="0"/>
              <a:cs typeface="Trebuchet MS" charset="0"/>
            </a:endParaRPr>
          </a:p>
          <a:p>
            <a:pPr marL="342900" indent="-342900">
              <a:lnSpc>
                <a:spcPct val="80000"/>
              </a:lnSpc>
              <a:buFont typeface="Arial"/>
              <a:buChar char="•"/>
            </a:pPr>
            <a:endParaRPr kumimoji="0" lang="ru-RU" sz="2200" dirty="0">
              <a:latin typeface="Trebuchet MS" charset="0"/>
              <a:cs typeface="Trebuchet MS" charset="0"/>
            </a:endParaRPr>
          </a:p>
          <a:p>
            <a:pPr marL="342900" indent="-342900">
              <a:lnSpc>
                <a:spcPct val="80000"/>
              </a:lnSpc>
              <a:buFont typeface="Arial"/>
              <a:buChar char="•"/>
            </a:pPr>
            <a:r>
              <a:rPr kumimoji="0" lang="ru-RU" sz="2200" dirty="0">
                <a:latin typeface="Trebuchet MS" charset="0"/>
                <a:cs typeface="Trebuchet MS" charset="0"/>
              </a:rPr>
              <a:t>Специальности: гематология, онкология, хирургия, психология, лучевая диагностика и терапия, функциональная диагностика и др.</a:t>
            </a:r>
          </a:p>
          <a:p>
            <a:pPr marL="342900" indent="-342900">
              <a:lnSpc>
                <a:spcPct val="80000"/>
              </a:lnSpc>
              <a:buFont typeface="Arial"/>
              <a:buChar char="•"/>
            </a:pPr>
            <a:endParaRPr kumimoji="0" lang="ru-RU" sz="2200" dirty="0" smtClean="0">
              <a:latin typeface="Trebuchet MS" charset="0"/>
              <a:cs typeface="Trebuchet MS" charset="0"/>
            </a:endParaRPr>
          </a:p>
          <a:p>
            <a:pPr marL="342900" indent="-342900">
              <a:lnSpc>
                <a:spcPct val="80000"/>
              </a:lnSpc>
              <a:buFont typeface="Arial"/>
              <a:buChar char="•"/>
            </a:pPr>
            <a:r>
              <a:rPr kumimoji="0" lang="ru-RU" sz="2200" dirty="0" smtClean="0">
                <a:latin typeface="Trebuchet MS" charset="0"/>
                <a:cs typeface="Trebuchet MS" charset="0"/>
              </a:rPr>
              <a:t>Постоянное развитие и прирост членов</a:t>
            </a:r>
          </a:p>
          <a:p>
            <a:pPr marL="342900" indent="-342900">
              <a:lnSpc>
                <a:spcPct val="80000"/>
              </a:lnSpc>
              <a:buFont typeface="Arial"/>
              <a:buChar char="•"/>
            </a:pPr>
            <a:endParaRPr kumimoji="0" lang="ru-RU" sz="2200" dirty="0">
              <a:latin typeface="Trebuchet MS" charset="0"/>
              <a:cs typeface="Trebuchet MS" charset="0"/>
            </a:endParaRPr>
          </a:p>
          <a:p>
            <a:pPr marL="342900" indent="-342900">
              <a:lnSpc>
                <a:spcPct val="80000"/>
              </a:lnSpc>
              <a:buFont typeface="Arial"/>
              <a:buChar char="•"/>
            </a:pPr>
            <a:r>
              <a:rPr kumimoji="0" lang="ru-RU" sz="2200" dirty="0" smtClean="0">
                <a:latin typeface="Trebuchet MS" charset="0"/>
                <a:cs typeface="Trebuchet MS" charset="0"/>
              </a:rPr>
              <a:t>Реализуется более 10 постоянных проектов</a:t>
            </a:r>
          </a:p>
          <a:p>
            <a:pPr marL="342900" indent="-342900">
              <a:lnSpc>
                <a:spcPct val="80000"/>
              </a:lnSpc>
              <a:buFont typeface="Arial"/>
              <a:buChar char="•"/>
            </a:pPr>
            <a:endParaRPr kumimoji="0" lang="ru-RU" sz="2200" dirty="0">
              <a:latin typeface="Trebuchet MS" charset="0"/>
              <a:cs typeface="Trebuchet MS" charset="0"/>
            </a:endParaRPr>
          </a:p>
          <a:p>
            <a:pPr marL="342900" indent="-342900">
              <a:lnSpc>
                <a:spcPct val="80000"/>
              </a:lnSpc>
              <a:buFont typeface="Arial"/>
              <a:buChar char="•"/>
            </a:pPr>
            <a:r>
              <a:rPr kumimoji="0" lang="ru-RU" sz="2200" dirty="0" smtClean="0">
                <a:latin typeface="Trebuchet MS" charset="0"/>
                <a:cs typeface="Trebuchet MS" charset="0"/>
              </a:rPr>
              <a:t>Совещания (Конгрессы НОДГО) </a:t>
            </a:r>
            <a:r>
              <a:rPr kumimoji="0" lang="mr-IN" sz="2200" dirty="0" smtClean="0">
                <a:latin typeface="Trebuchet MS" charset="0"/>
                <a:cs typeface="Trebuchet MS" charset="0"/>
              </a:rPr>
              <a:t>–</a:t>
            </a:r>
            <a:r>
              <a:rPr kumimoji="0" lang="ru-RU" sz="2200" dirty="0" smtClean="0">
                <a:latin typeface="Trebuchet MS" charset="0"/>
                <a:cs typeface="Trebuchet MS" charset="0"/>
              </a:rPr>
              <a:t> основная площадка детских гематологов, онкологов и иммунологов для обсуждения наиболее актуальных вопросов развития помощи детям с данными заболеваниями</a:t>
            </a:r>
            <a:endParaRPr kumimoji="0" lang="ru-RU" sz="2200" dirty="0">
              <a:latin typeface="Trebuchet MS" charset="0"/>
              <a:cs typeface="Trebuchet MS" charset="0"/>
            </a:endParaRPr>
          </a:p>
        </p:txBody>
      </p:sp>
      <p:pic>
        <p:nvPicPr>
          <p:cNvPr id="14340" name="Изображение 1" descr="Снимок экрана 2016-05-22 в 15.33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231" y="0"/>
            <a:ext cx="9329615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461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816" y="741590"/>
            <a:ext cx="8971833" cy="5881954"/>
          </a:xfrm>
        </p:spPr>
        <p:txBody>
          <a:bodyPr>
            <a:noAutofit/>
          </a:bodyPr>
          <a:lstStyle/>
          <a:p>
            <a:r>
              <a:rPr lang="ru-RU" altLang="ru-RU" sz="1700" dirty="0">
                <a:latin typeface="Trebuchet MS" charset="0"/>
                <a:ea typeface="Trebuchet MS" charset="0"/>
                <a:cs typeface="Trebuchet MS" charset="0"/>
              </a:rPr>
              <a:t>Участие в работе Национальной Медицинской Палаты </a:t>
            </a:r>
            <a:endParaRPr kumimoji="0" lang="ru-RU" altLang="ru-RU" sz="1700" dirty="0" smtClean="0">
              <a:latin typeface="Trebuchet MS" charset="0"/>
              <a:ea typeface="Trebuchet MS" charset="0"/>
              <a:cs typeface="Trebuchet MS" charset="0"/>
            </a:endParaRPr>
          </a:p>
          <a:p>
            <a:r>
              <a:rPr kumimoji="0" lang="ru-RU" altLang="ru-RU" sz="1700" dirty="0" smtClean="0">
                <a:latin typeface="Trebuchet MS" charset="0"/>
                <a:ea typeface="Trebuchet MS" charset="0"/>
                <a:cs typeface="Trebuchet MS" charset="0"/>
              </a:rPr>
              <a:t>Защита </a:t>
            </a:r>
            <a:r>
              <a:rPr kumimoji="0" lang="ru-RU" altLang="ru-RU" sz="1700" dirty="0" smtClean="0">
                <a:latin typeface="Trebuchet MS" charset="0"/>
                <a:ea typeface="Trebuchet MS" charset="0"/>
                <a:cs typeface="Trebuchet MS" charset="0"/>
              </a:rPr>
              <a:t>интересов профессионального интереса сообщества детских </a:t>
            </a:r>
            <a:r>
              <a:rPr kumimoji="0" lang="ru-RU" altLang="ru-RU" sz="1700" dirty="0" smtClean="0">
                <a:latin typeface="Trebuchet MS" charset="0"/>
                <a:ea typeface="Trebuchet MS" charset="0"/>
                <a:cs typeface="Trebuchet MS" charset="0"/>
              </a:rPr>
              <a:t>гематологов-онкологов</a:t>
            </a:r>
          </a:p>
          <a:p>
            <a:r>
              <a:rPr lang="ru-RU" altLang="ru-RU" sz="1700" dirty="0">
                <a:latin typeface="Trebuchet MS" charset="0"/>
                <a:ea typeface="Trebuchet MS" charset="0"/>
                <a:cs typeface="Trebuchet MS" charset="0"/>
              </a:rPr>
              <a:t>Проект некоммерческих научно-образовательных семинаров «Дальние регионы»</a:t>
            </a:r>
          </a:p>
          <a:p>
            <a:r>
              <a:rPr lang="ru-RU" altLang="ru-RU" sz="1700" dirty="0">
                <a:latin typeface="Trebuchet MS" charset="0"/>
                <a:ea typeface="Trebuchet MS" charset="0"/>
                <a:cs typeface="Trebuchet MS" charset="0"/>
              </a:rPr>
              <a:t>Программа стажировок «Лечим вместе»</a:t>
            </a:r>
          </a:p>
          <a:p>
            <a:r>
              <a:rPr lang="ru-RU" altLang="ru-RU" sz="1700" dirty="0">
                <a:latin typeface="Trebuchet MS" charset="0"/>
                <a:ea typeface="Trebuchet MS" charset="0"/>
                <a:cs typeface="Trebuchet MS" charset="0"/>
              </a:rPr>
              <a:t>Издание «Российского журнала детской гематологии и онкологии» (</a:t>
            </a:r>
            <a:r>
              <a:rPr lang="ru-RU" altLang="ru-RU" sz="1700" dirty="0" err="1">
                <a:latin typeface="Trebuchet MS" charset="0"/>
                <a:ea typeface="Trebuchet MS" charset="0"/>
                <a:cs typeface="Trebuchet MS" charset="0"/>
              </a:rPr>
              <a:t>РЖДГиО</a:t>
            </a:r>
            <a:r>
              <a:rPr lang="ru-RU" altLang="ru-RU" sz="1700" dirty="0" smtClean="0">
                <a:latin typeface="Trebuchet MS" charset="0"/>
                <a:ea typeface="Trebuchet MS" charset="0"/>
                <a:cs typeface="Trebuchet MS" charset="0"/>
              </a:rPr>
              <a:t>)</a:t>
            </a:r>
            <a:endParaRPr kumimoji="0" lang="ru-RU" altLang="ru-RU" sz="1700" dirty="0" smtClean="0">
              <a:latin typeface="Trebuchet MS" charset="0"/>
              <a:ea typeface="Trebuchet MS" charset="0"/>
              <a:cs typeface="Trebuchet MS" charset="0"/>
            </a:endParaRPr>
          </a:p>
          <a:p>
            <a:r>
              <a:rPr kumimoji="0" lang="ru-RU" altLang="ru-RU" sz="1700" dirty="0" smtClean="0">
                <a:latin typeface="Trebuchet MS" charset="0"/>
                <a:ea typeface="Trebuchet MS" charset="0"/>
                <a:cs typeface="Trebuchet MS" charset="0"/>
              </a:rPr>
              <a:t>Международный </a:t>
            </a:r>
            <a:r>
              <a:rPr kumimoji="0" lang="ru-RU" altLang="ru-RU" sz="1700" dirty="0" smtClean="0">
                <a:latin typeface="Trebuchet MS" charset="0"/>
                <a:ea typeface="Trebuchet MS" charset="0"/>
                <a:cs typeface="Trebuchet MS" charset="0"/>
              </a:rPr>
              <a:t>конгресс Азиатского общества детской онкологии 2016 года (</a:t>
            </a:r>
            <a:r>
              <a:rPr kumimoji="0" lang="en-US" altLang="ru-RU" sz="1700" dirty="0" smtClean="0">
                <a:latin typeface="Trebuchet MS" charset="0"/>
                <a:ea typeface="Trebuchet MS" charset="0"/>
                <a:cs typeface="Trebuchet MS" charset="0"/>
              </a:rPr>
              <a:t>SIOP Asia</a:t>
            </a:r>
            <a:r>
              <a:rPr kumimoji="0" lang="ru-RU" altLang="ru-RU" sz="1700" dirty="0" smtClean="0">
                <a:latin typeface="Trebuchet MS" charset="0"/>
                <a:ea typeface="Trebuchet MS" charset="0"/>
                <a:cs typeface="Trebuchet MS" charset="0"/>
              </a:rPr>
              <a:t>)</a:t>
            </a:r>
          </a:p>
          <a:p>
            <a:r>
              <a:rPr kumimoji="0" lang="ru-RU" altLang="ru-RU" sz="1700" dirty="0" smtClean="0">
                <a:latin typeface="Trebuchet MS" charset="0"/>
                <a:ea typeface="Trebuchet MS" charset="0"/>
                <a:cs typeface="Trebuchet MS" charset="0"/>
              </a:rPr>
              <a:t>Межрегиональные совещания (Конгрессы) НОДГО</a:t>
            </a:r>
          </a:p>
          <a:p>
            <a:r>
              <a:rPr kumimoji="0" lang="ru-RU" altLang="ru-RU" sz="1700" dirty="0" smtClean="0">
                <a:latin typeface="Trebuchet MS" charset="0"/>
                <a:ea typeface="Trebuchet MS" charset="0"/>
                <a:cs typeface="Trebuchet MS" charset="0"/>
              </a:rPr>
              <a:t>Каталог </a:t>
            </a:r>
            <a:r>
              <a:rPr kumimoji="0" lang="ru-RU" altLang="ru-RU" sz="1700" dirty="0" smtClean="0">
                <a:latin typeface="Trebuchet MS" charset="0"/>
                <a:ea typeface="Trebuchet MS" charset="0"/>
                <a:cs typeface="Trebuchet MS" charset="0"/>
              </a:rPr>
              <a:t>детских гематологических и онкологических центров Российской Федерации и ближнего зарубежья</a:t>
            </a:r>
          </a:p>
          <a:p>
            <a:r>
              <a:rPr kumimoji="0" lang="ru-RU" altLang="ru-RU" sz="1700" dirty="0" smtClean="0">
                <a:latin typeface="Trebuchet MS" charset="0"/>
                <a:ea typeface="Trebuchet MS" charset="0"/>
                <a:cs typeface="Trebuchet MS" charset="0"/>
              </a:rPr>
              <a:t>Премия признания врачей детских гематологов-онкологов "За верность профессии!"</a:t>
            </a:r>
          </a:p>
          <a:p>
            <a:r>
              <a:rPr kumimoji="0" lang="ru-RU" altLang="ru-RU" sz="1700" dirty="0" smtClean="0">
                <a:latin typeface="Trebuchet MS" charset="0"/>
                <a:ea typeface="Trebuchet MS" charset="0"/>
                <a:cs typeface="Trebuchet MS" charset="0"/>
              </a:rPr>
              <a:t>Подготовка клинических рекомендаций по лечению гематологических и онкологических заболеваний у детей</a:t>
            </a:r>
          </a:p>
          <a:p>
            <a:r>
              <a:rPr kumimoji="0" lang="ru-RU" altLang="ru-RU" sz="1700" dirty="0" smtClean="0">
                <a:latin typeface="Trebuchet MS" charset="0"/>
                <a:ea typeface="Trebuchet MS" charset="0"/>
                <a:cs typeface="Trebuchet MS" charset="0"/>
              </a:rPr>
              <a:t>Работа с Международной лигой борьбы с раком</a:t>
            </a:r>
            <a:r>
              <a:rPr kumimoji="0" lang="en-US" altLang="ru-RU" sz="1700" dirty="0" smtClean="0"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kumimoji="0" lang="ru-RU" altLang="ru-RU" sz="1700" dirty="0" smtClean="0">
                <a:latin typeface="Trebuchet MS" charset="0"/>
                <a:ea typeface="Trebuchet MS" charset="0"/>
                <a:cs typeface="Trebuchet MS" charset="0"/>
              </a:rPr>
              <a:t>(</a:t>
            </a:r>
            <a:r>
              <a:rPr kumimoji="0" lang="en-US" altLang="ru-RU" sz="1700" dirty="0" smtClean="0">
                <a:latin typeface="Trebuchet MS" charset="0"/>
                <a:ea typeface="Trebuchet MS" charset="0"/>
                <a:cs typeface="Trebuchet MS" charset="0"/>
              </a:rPr>
              <a:t>UICC</a:t>
            </a:r>
            <a:r>
              <a:rPr kumimoji="0" lang="ru-RU" altLang="ru-RU" sz="1700" dirty="0" smtClean="0">
                <a:latin typeface="Trebuchet MS" charset="0"/>
                <a:ea typeface="Trebuchet MS" charset="0"/>
                <a:cs typeface="Trebuchet MS" charset="0"/>
              </a:rPr>
              <a:t>)</a:t>
            </a:r>
          </a:p>
          <a:p>
            <a:r>
              <a:rPr kumimoji="0" lang="ru-RU" altLang="ru-RU" sz="1700" dirty="0" smtClean="0">
                <a:latin typeface="Trebuchet MS" charset="0"/>
                <a:ea typeface="Trebuchet MS" charset="0"/>
                <a:cs typeface="Trebuchet MS" charset="0"/>
              </a:rPr>
              <a:t>Международный день детской онкологии (15 февраля)</a:t>
            </a:r>
          </a:p>
          <a:p>
            <a:r>
              <a:rPr kumimoji="0" lang="ru-RU" altLang="ru-RU" sz="1700" dirty="0" smtClean="0">
                <a:latin typeface="Trebuchet MS" charset="0"/>
                <a:ea typeface="Trebuchet MS" charset="0"/>
                <a:cs typeface="Trebuchet MS" charset="0"/>
              </a:rPr>
              <a:t>Работа с Первым медицинским каналом</a:t>
            </a:r>
            <a:endParaRPr kumimoji="0" lang="en-US" altLang="ru-RU" sz="1700" dirty="0" smtClean="0">
              <a:latin typeface="Trebuchet MS" charset="0"/>
              <a:ea typeface="Trebuchet MS" charset="0"/>
              <a:cs typeface="Trebuchet MS" charset="0"/>
            </a:endParaRPr>
          </a:p>
          <a:p>
            <a:r>
              <a:rPr kumimoji="0" lang="ru-RU" altLang="ru-RU" sz="1700" dirty="0" smtClean="0">
                <a:latin typeface="Trebuchet MS" charset="0"/>
                <a:ea typeface="Trebuchet MS" charset="0"/>
                <a:cs typeface="Trebuchet MS" charset="0"/>
              </a:rPr>
              <a:t>Взаимодействие с родительскими организациями</a:t>
            </a:r>
          </a:p>
          <a:p>
            <a:endParaRPr lang="ru-RU" sz="1700" dirty="0"/>
          </a:p>
        </p:txBody>
      </p:sp>
      <p:sp>
        <p:nvSpPr>
          <p:cNvPr id="4" name="TextBox 9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656903" y="201240"/>
            <a:ext cx="7886700" cy="543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kumimoji="0" lang="ru-RU" altLang="ru-RU" sz="3200" b="1" dirty="0">
                <a:solidFill>
                  <a:srgbClr val="00B14B"/>
                </a:solidFill>
                <a:latin typeface="Trebuchet MS" charset="0"/>
                <a:ea typeface="Trebuchet MS" charset="0"/>
                <a:cs typeface="Trebuchet MS" charset="0"/>
              </a:rPr>
              <a:t>Проекты </a:t>
            </a:r>
            <a:r>
              <a:rPr kumimoji="0" lang="ru-RU" altLang="ru-RU" sz="3200" b="1" dirty="0" smtClean="0">
                <a:solidFill>
                  <a:srgbClr val="00B14B"/>
                </a:solidFill>
                <a:latin typeface="Trebuchet MS" charset="0"/>
                <a:ea typeface="Trebuchet MS" charset="0"/>
                <a:cs typeface="Trebuchet MS" charset="0"/>
              </a:rPr>
              <a:t>НОДГО</a:t>
            </a:r>
            <a:endParaRPr kumimoji="0" lang="ru-RU" altLang="ru-RU" sz="3200" b="1" dirty="0">
              <a:solidFill>
                <a:srgbClr val="00B14B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5" name="Изображение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6721475"/>
            <a:ext cx="91440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Изображение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2577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6721475"/>
            <a:ext cx="91440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Изображение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 bwMode="auto">
          <a:xfrm>
            <a:off x="1784350" y="411956"/>
            <a:ext cx="5299075" cy="519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kumimoji="0" lang="ru-RU" altLang="ru-RU" sz="3200" b="1" dirty="0" smtClean="0">
                <a:solidFill>
                  <a:srgbClr val="3C3C3C"/>
                </a:solidFill>
                <a:ea typeface="Arial" pitchFamily="34" charset="0"/>
              </a:rPr>
              <a:t>Развитие помощи детям с ЗНО в РФ</a:t>
            </a: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03200" y="1239838"/>
            <a:ext cx="8740775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600" dirty="0"/>
              <a:t>В ближайшие годы все вопросы по улучшению помощи детям со ЗНО будут решаться в контексте Указа Президента РФ от 07.05.2018 № 204 «О национальных целях и стратегических задачах развития РФ на период до 2024 г.», где были определены целевые показатели, которых необходимо достичь к 2024 г. (главный – снижение показателей смертности от ЗНО)</a:t>
            </a:r>
          </a:p>
          <a:p>
            <a:endParaRPr lang="ru-RU" altLang="ru-RU" sz="1600" i="1" dirty="0"/>
          </a:p>
          <a:p>
            <a:r>
              <a:rPr lang="ru-RU" altLang="ru-RU" sz="1600" i="1" dirty="0"/>
              <a:t>В рамках реализации Указа в области лечения онкологических заболеваний у детей предварительно запланированы следующие мероприятия: </a:t>
            </a:r>
          </a:p>
          <a:p>
            <a:r>
              <a:rPr lang="ru-RU" altLang="ru-RU" sz="1600" dirty="0"/>
              <a:t>1. Совершенствование ранней диагностики</a:t>
            </a:r>
          </a:p>
          <a:p>
            <a:r>
              <a:rPr lang="ru-RU" altLang="ru-RU" sz="1600" dirty="0"/>
              <a:t>2. Разработка оптимальной модели помощи детям с онкологическими заболеваниями</a:t>
            </a:r>
          </a:p>
          <a:p>
            <a:r>
              <a:rPr lang="ru-RU" altLang="ru-RU" sz="1600" dirty="0"/>
              <a:t>3. Улучшение кадрового обеспечения и знаний медицинских сотрудников в области детской онкологии</a:t>
            </a:r>
          </a:p>
          <a:p>
            <a:r>
              <a:rPr lang="ru-RU" altLang="ru-RU" sz="1600" dirty="0"/>
              <a:t>4. Внедрение новых технологий в области информатизации для оптимизации диагностики, терапии и учета детей с онкологическими заболеваниями</a:t>
            </a:r>
          </a:p>
          <a:p>
            <a:r>
              <a:rPr lang="ru-RU" altLang="ru-RU" sz="1600" dirty="0"/>
              <a:t>5. Развитие научных исследований в области детской онкологии с последующим их внедрением</a:t>
            </a:r>
          </a:p>
          <a:p>
            <a:r>
              <a:rPr lang="ru-RU" altLang="ru-RU" sz="1600" dirty="0"/>
              <a:t>6. Совершенствование подходов в лечении детских онкологических заболеваний</a:t>
            </a:r>
          </a:p>
          <a:p>
            <a:r>
              <a:rPr lang="ru-RU" altLang="ru-RU" sz="1600" dirty="0"/>
              <a:t>7. Развитие реабилитационной помощи детям, излеченным от онкологических заболеваний</a:t>
            </a:r>
          </a:p>
          <a:p>
            <a:r>
              <a:rPr lang="ru-RU" altLang="ru-RU" sz="1600" dirty="0"/>
              <a:t>8. Совершенствование паллиативной помощи детям с онкологическими заболеваниями</a:t>
            </a:r>
          </a:p>
        </p:txBody>
      </p:sp>
    </p:spTree>
    <p:extLst>
      <p:ext uri="{BB962C8B-B14F-4D97-AF65-F5344CB8AC3E}">
        <p14:creationId xmlns:p14="http://schemas.microsoft.com/office/powerpoint/2010/main" val="4270321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1927225" y="531018"/>
            <a:ext cx="5241925" cy="51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eaLnBrk="1" hangingPunct="1"/>
            <a:r>
              <a:rPr kumimoji="0" lang="ru-RU" altLang="ru-RU" sz="3800" b="1" dirty="0" smtClean="0">
                <a:ea typeface="Arial" pitchFamily="34" charset="0"/>
              </a:rPr>
              <a:t>Профессиональные стандарты (ПС)</a:t>
            </a:r>
          </a:p>
        </p:txBody>
      </p:sp>
      <p:sp>
        <p:nvSpPr>
          <p:cNvPr id="5" name="Текст 2"/>
          <p:cNvSpPr txBox="1">
            <a:spLocks/>
          </p:cNvSpPr>
          <p:nvPr/>
        </p:nvSpPr>
        <p:spPr bwMode="auto">
          <a:xfrm>
            <a:off x="420687" y="2212975"/>
            <a:ext cx="3227387" cy="1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ru-RU" altLang="ru-RU" sz="2400" b="1" dirty="0" smtClean="0">
                <a:solidFill>
                  <a:schemeClr val="tx1"/>
                </a:solidFill>
                <a:ea typeface="Arial" pitchFamily="34" charset="0"/>
              </a:rPr>
              <a:t>Разработчиками (НМИЦ ДГОИ им. Дмитрия Рогачева, НОДГО) подготовлены проекты ПС:</a:t>
            </a:r>
            <a:endParaRPr lang="en-US" altLang="ru-RU" sz="2400" b="1" dirty="0" smtClean="0">
              <a:solidFill>
                <a:schemeClr val="tx1"/>
              </a:solidFill>
              <a:ea typeface="Arial" pitchFamily="34" charset="0"/>
            </a:endParaRPr>
          </a:p>
          <a:p>
            <a:r>
              <a:rPr lang="ru-RU" altLang="ru-RU" sz="2400" dirty="0" smtClean="0">
                <a:solidFill>
                  <a:schemeClr val="tx1"/>
                </a:solidFill>
                <a:ea typeface="Arial" pitchFamily="34" charset="0"/>
              </a:rPr>
              <a:t> Гематолог</a:t>
            </a:r>
          </a:p>
          <a:p>
            <a:r>
              <a:rPr lang="ru-RU" altLang="ru-RU" sz="2400" dirty="0" smtClean="0">
                <a:solidFill>
                  <a:schemeClr val="tx1"/>
                </a:solidFill>
                <a:ea typeface="Arial" pitchFamily="34" charset="0"/>
              </a:rPr>
              <a:t> Детский онколог-гематолог</a:t>
            </a:r>
          </a:p>
          <a:p>
            <a:r>
              <a:rPr lang="ru-RU" altLang="ru-RU" sz="2400" dirty="0" smtClean="0">
                <a:solidFill>
                  <a:schemeClr val="tx1"/>
                </a:solidFill>
                <a:ea typeface="Arial" pitchFamily="34" charset="0"/>
              </a:rPr>
              <a:t> </a:t>
            </a:r>
            <a:r>
              <a:rPr lang="ru-RU" altLang="ru-RU" sz="2400" dirty="0" err="1" smtClean="0">
                <a:solidFill>
                  <a:schemeClr val="tx1"/>
                </a:solidFill>
                <a:ea typeface="Arial" pitchFamily="34" charset="0"/>
              </a:rPr>
              <a:t>Трансфузиолог</a:t>
            </a:r>
            <a:endParaRPr lang="en-US" altLang="ru-RU" sz="2400" dirty="0" smtClean="0">
              <a:solidFill>
                <a:schemeClr val="tx1"/>
              </a:solidFill>
              <a:ea typeface="Arial" pitchFamily="34" charset="0"/>
            </a:endParaRPr>
          </a:p>
          <a:p>
            <a:endParaRPr lang="en-US" altLang="ru-RU" sz="2400" dirty="0" smtClean="0">
              <a:solidFill>
                <a:schemeClr val="tx1"/>
              </a:solidFill>
              <a:ea typeface="Arial" pitchFamily="34" charset="0"/>
            </a:endParaRPr>
          </a:p>
          <a:p>
            <a:endParaRPr lang="ru-RU" altLang="ru-RU" sz="2400" dirty="0" smtClean="0">
              <a:solidFill>
                <a:schemeClr val="tx1"/>
              </a:solidFill>
              <a:ea typeface="Arial" pitchFamily="34" charset="0"/>
            </a:endParaRPr>
          </a:p>
        </p:txBody>
      </p:sp>
      <p:pic>
        <p:nvPicPr>
          <p:cNvPr id="6" name="Изображение 2" descr="Снимок экрана 2018-06-26 в 10.08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2749550"/>
            <a:ext cx="4647284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398713" y="1344613"/>
            <a:ext cx="5356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800" i="1" dirty="0"/>
              <a:t>Научно-образовательная поддержка</a:t>
            </a:r>
          </a:p>
        </p:txBody>
      </p:sp>
      <p:pic>
        <p:nvPicPr>
          <p:cNvPr id="8" name="Изображение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6721475"/>
            <a:ext cx="91440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00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203200" y="552450"/>
            <a:ext cx="8826500" cy="519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kumimoji="0" lang="ru-RU" altLang="ru-RU" sz="3200" b="1" dirty="0" smtClean="0">
                <a:solidFill>
                  <a:srgbClr val="3C3C3C"/>
                </a:solidFill>
                <a:ea typeface="Arial" pitchFamily="34" charset="0"/>
              </a:rPr>
              <a:t>Паспортизация и схематическое </a:t>
            </a:r>
            <a:br>
              <a:rPr kumimoji="0" lang="ru-RU" altLang="ru-RU" sz="3200" b="1" dirty="0" smtClean="0">
                <a:solidFill>
                  <a:srgbClr val="3C3C3C"/>
                </a:solidFill>
                <a:ea typeface="Arial" pitchFamily="34" charset="0"/>
              </a:rPr>
            </a:br>
            <a:r>
              <a:rPr kumimoji="0" lang="ru-RU" altLang="ru-RU" sz="3200" b="1" dirty="0" smtClean="0">
                <a:solidFill>
                  <a:srgbClr val="3C3C3C"/>
                </a:solidFill>
                <a:ea typeface="Arial" pitchFamily="34" charset="0"/>
              </a:rPr>
              <a:t>представление службы регионах РФ</a:t>
            </a:r>
            <a:br>
              <a:rPr kumimoji="0" lang="ru-RU" altLang="ru-RU" sz="3200" b="1" dirty="0" smtClean="0">
                <a:solidFill>
                  <a:srgbClr val="3C3C3C"/>
                </a:solidFill>
                <a:ea typeface="Arial" pitchFamily="34" charset="0"/>
              </a:rPr>
            </a:br>
            <a:r>
              <a:rPr lang="ru-RU" altLang="ru-RU" sz="3200" b="1" dirty="0" smtClean="0">
                <a:solidFill>
                  <a:srgbClr val="3C3C3C"/>
                </a:solidFill>
                <a:ea typeface="Arial" pitchFamily="34" charset="0"/>
              </a:rPr>
              <a:t>(НМИЦ ДГОИ им. Дмитрия Рогачева)</a:t>
            </a:r>
            <a:endParaRPr kumimoji="0" lang="ru-RU" altLang="ru-RU" sz="3200" b="1" dirty="0" smtClean="0">
              <a:solidFill>
                <a:srgbClr val="3C3C3C"/>
              </a:solidFill>
              <a:ea typeface="Arial" pitchFamily="34" charset="0"/>
            </a:endParaRPr>
          </a:p>
        </p:txBody>
      </p:sp>
      <p:pic>
        <p:nvPicPr>
          <p:cNvPr id="5" name="Изображение 1" descr="Снимок экрана 2018-06-26 в 8.27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72" y="1825023"/>
            <a:ext cx="3920048" cy="2195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Изображение 3" descr="Снимок экрана 2018-06-26 в 8.27.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4292512"/>
            <a:ext cx="3938670" cy="2216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Изображение 2" descr="Снимок экрана 2018-06-26 в 8.26.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323" y="1825023"/>
            <a:ext cx="3354387" cy="4683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Изображение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6721475"/>
            <a:ext cx="91440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797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342900" y="374650"/>
            <a:ext cx="8667750" cy="520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ru-RU" altLang="ru-RU" b="1" dirty="0" smtClean="0">
                <a:solidFill>
                  <a:srgbClr val="3C3C3C"/>
                </a:solidFill>
                <a:ea typeface="Arial" pitchFamily="34" charset="0"/>
              </a:rPr>
              <a:t>Всемирный день детской онкологии </a:t>
            </a:r>
            <a:br>
              <a:rPr lang="ru-RU" altLang="ru-RU" b="1" dirty="0" smtClean="0">
                <a:solidFill>
                  <a:srgbClr val="3C3C3C"/>
                </a:solidFill>
                <a:ea typeface="Arial" pitchFamily="34" charset="0"/>
              </a:rPr>
            </a:br>
            <a:r>
              <a:rPr lang="ru-RU" altLang="ru-RU" b="1" dirty="0" smtClean="0">
                <a:solidFill>
                  <a:srgbClr val="3C3C3C"/>
                </a:solidFill>
                <a:ea typeface="Arial" pitchFamily="34" charset="0"/>
              </a:rPr>
              <a:t>(ранняя диагностика)</a:t>
            </a:r>
          </a:p>
        </p:txBody>
      </p:sp>
      <p:sp>
        <p:nvSpPr>
          <p:cNvPr id="5" name="Текст 2"/>
          <p:cNvSpPr txBox="1">
            <a:spLocks/>
          </p:cNvSpPr>
          <p:nvPr/>
        </p:nvSpPr>
        <p:spPr bwMode="auto">
          <a:xfrm>
            <a:off x="427038" y="1479550"/>
            <a:ext cx="2708275" cy="30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ru-RU" altLang="ru-RU" sz="1800" b="1" dirty="0" smtClean="0">
                <a:ea typeface="Arial" pitchFamily="34" charset="0"/>
              </a:rPr>
              <a:t>Ежегодно проводится пресс-конференция ко Дню детской онкологии в МИА «Россия сегодня»</a:t>
            </a:r>
            <a:r>
              <a:rPr lang="en-US" altLang="ru-RU" sz="1800" b="1" dirty="0" smtClean="0">
                <a:ea typeface="Arial" pitchFamily="34" charset="0"/>
              </a:rPr>
              <a:t> </a:t>
            </a:r>
            <a:r>
              <a:rPr lang="ru-RU" altLang="ru-RU" sz="1800" b="1" dirty="0" smtClean="0">
                <a:ea typeface="Arial" pitchFamily="34" charset="0"/>
              </a:rPr>
              <a:t>совместно с ВОЗ и Минздравом России</a:t>
            </a:r>
          </a:p>
          <a:p>
            <a:pPr>
              <a:buFont typeface="Arial" pitchFamily="34" charset="0"/>
              <a:buNone/>
            </a:pPr>
            <a:endParaRPr lang="ru-RU" altLang="ru-RU" sz="1800" b="1" dirty="0" smtClean="0">
              <a:ea typeface="Arial" pitchFamily="34" charset="0"/>
            </a:endParaRPr>
          </a:p>
          <a:p>
            <a:pPr>
              <a:buFont typeface="Arial" pitchFamily="34" charset="0"/>
              <a:buNone/>
            </a:pPr>
            <a:r>
              <a:rPr lang="ru-RU" altLang="ru-RU" sz="1800" b="1" dirty="0" smtClean="0">
                <a:ea typeface="Arial" pitchFamily="34" charset="0"/>
              </a:rPr>
              <a:t>Защита интересов пациентов и родителей, популяризация ранней диагностики</a:t>
            </a:r>
          </a:p>
          <a:p>
            <a:pPr>
              <a:buFont typeface="Arial" pitchFamily="34" charset="0"/>
              <a:buNone/>
            </a:pPr>
            <a:endParaRPr lang="ru-RU" altLang="ru-RU" sz="1800" b="1" dirty="0" smtClean="0">
              <a:solidFill>
                <a:srgbClr val="FF0000"/>
              </a:solidFill>
              <a:ea typeface="Arial" pitchFamily="34" charset="0"/>
            </a:endParaRPr>
          </a:p>
          <a:p>
            <a:pPr>
              <a:buFont typeface="Arial" pitchFamily="34" charset="0"/>
              <a:buNone/>
            </a:pPr>
            <a:r>
              <a:rPr lang="ru-RU" altLang="ru-RU" sz="1800" b="1" dirty="0" smtClean="0">
                <a:solidFill>
                  <a:srgbClr val="FF0000"/>
                </a:solidFill>
                <a:ea typeface="Arial" pitchFamily="34" charset="0"/>
              </a:rPr>
              <a:t>Просим поддержать распространение информационных материалов (в том числе электронного обучающего модуля)</a:t>
            </a:r>
          </a:p>
        </p:txBody>
      </p:sp>
      <p:pic>
        <p:nvPicPr>
          <p:cNvPr id="6" name="Изображение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69" r="40254"/>
          <a:stretch>
            <a:fillRect/>
          </a:stretch>
        </p:blipFill>
        <p:spPr bwMode="auto">
          <a:xfrm>
            <a:off x="6231231" y="1660525"/>
            <a:ext cx="2623050" cy="287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AIKBnOnzH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" t="4408" r="8443" b="19792"/>
          <a:stretch>
            <a:fillRect/>
          </a:stretch>
        </p:blipFill>
        <p:spPr bwMode="auto">
          <a:xfrm>
            <a:off x="3227388" y="1479550"/>
            <a:ext cx="2849562" cy="341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Изображение 1" descr="Снимок экрана 2018-09-24 в 8.49.1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3" y="5357812"/>
            <a:ext cx="2154237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3915568" y="6051549"/>
            <a:ext cx="22463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ru-RU" sz="1200">
                <a:solidFill>
                  <a:srgbClr val="008000"/>
                </a:solidFill>
              </a:rPr>
              <a:t>www.nodgo.org/</a:t>
            </a:r>
            <a:r>
              <a:rPr lang="ru-RU" altLang="ru-RU" sz="1200">
                <a:solidFill>
                  <a:srgbClr val="008000"/>
                </a:solidFill>
              </a:rPr>
              <a:t>симптомы</a:t>
            </a:r>
          </a:p>
        </p:txBody>
      </p:sp>
      <p:pic>
        <p:nvPicPr>
          <p:cNvPr id="10" name="Изображение 1" descr="Снимок экрана 2016-05-22 в 15.33.5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8" t="22649" r="68658"/>
          <a:stretch>
            <a:fillRect/>
          </a:stretch>
        </p:blipFill>
        <p:spPr bwMode="auto">
          <a:xfrm>
            <a:off x="4406106" y="5495924"/>
            <a:ext cx="124777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Изображение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6721475"/>
            <a:ext cx="91440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Изображение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2624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6721475"/>
            <a:ext cx="91440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Изображение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Текст 3"/>
          <p:cNvSpPr txBox="1">
            <a:spLocks/>
          </p:cNvSpPr>
          <p:nvPr/>
        </p:nvSpPr>
        <p:spPr bwMode="auto">
          <a:xfrm>
            <a:off x="1209675" y="818733"/>
            <a:ext cx="6711950" cy="74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 typeface="Arial" pitchFamily="34" charset="0"/>
              <a:buNone/>
            </a:pPr>
            <a:r>
              <a:rPr lang="ru-RU" altLang="ru-RU" sz="2600" b="1" dirty="0" smtClean="0"/>
              <a:t>Основной путь достижения успеха – </a:t>
            </a:r>
            <a:r>
              <a:rPr lang="ru-RU" altLang="ru-RU" sz="2600" b="1" dirty="0" smtClean="0"/>
              <a:t> организация </a:t>
            </a:r>
            <a:r>
              <a:rPr lang="ru-RU" altLang="ru-RU" sz="2600" b="1" dirty="0" err="1" smtClean="0"/>
              <a:t>проспективных</a:t>
            </a:r>
            <a:r>
              <a:rPr lang="ru-RU" altLang="ru-RU" sz="2600" b="1" dirty="0" smtClean="0"/>
              <a:t> многоцентровых исследований по оптимизации лечения детского рака</a:t>
            </a:r>
            <a:endParaRPr lang="ru-RU" altLang="ru-RU" sz="26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054101" y="2895600"/>
            <a:ext cx="7137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2200" dirty="0" smtClean="0"/>
              <a:t>1991 г.- организация многоцентровой группы по лечению детского лейкоза</a:t>
            </a:r>
          </a:p>
          <a:p>
            <a:pPr marL="285750" indent="-285750">
              <a:buFont typeface="Arial" charset="0"/>
              <a:buChar char="•"/>
            </a:pPr>
            <a:endParaRPr lang="ru-RU" sz="2200" dirty="0"/>
          </a:p>
          <a:p>
            <a:pPr marL="285750" indent="-285750">
              <a:buFont typeface="Arial" charset="0"/>
              <a:buChar char="•"/>
            </a:pPr>
            <a:r>
              <a:rPr lang="ru-RU" sz="2200" dirty="0" smtClean="0"/>
              <a:t>2019 г.- 15 многоцентровых исследований, включая ТГСК у детей больных онкологическими заболеваниями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541882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11560" y="16173"/>
            <a:ext cx="7882334" cy="5191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rebuchet MS"/>
                <a:ea typeface="Arial" pitchFamily="34" charset="0"/>
                <a:cs typeface="Trebuchet MS"/>
              </a:rPr>
              <a:t>Детская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rebuchet MS"/>
                <a:ea typeface="Arial" pitchFamily="34" charset="0"/>
                <a:cs typeface="Trebuchet MS"/>
              </a:rPr>
              <a:t> онкология в РФ сегодня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Trebuchet MS"/>
              <a:ea typeface="Arial" pitchFamily="34" charset="0"/>
              <a:cs typeface="Trebuchet MS"/>
            </a:endParaRPr>
          </a:p>
        </p:txBody>
      </p:sp>
      <p:graphicFrame>
        <p:nvGraphicFramePr>
          <p:cNvPr id="5" name="Group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062315"/>
              </p:ext>
            </p:extLst>
          </p:nvPr>
        </p:nvGraphicFramePr>
        <p:xfrm>
          <a:off x="395536" y="2139672"/>
          <a:ext cx="8280921" cy="3017520"/>
        </p:xfrm>
        <a:graphic>
          <a:graphicData uri="http://schemas.openxmlformats.org/drawingml/2006/table">
            <a:tbl>
              <a:tblPr/>
              <a:tblGrid>
                <a:gridCol w="3122903"/>
                <a:gridCol w="2689749"/>
                <a:gridCol w="2468269"/>
              </a:tblGrid>
              <a:tr h="230139">
                <a:tc>
                  <a:txBody>
                    <a:bodyPr/>
                    <a:lstStyle/>
                    <a:p>
                      <a:pPr marL="257175" marR="0" lvl="0" indent="-257175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Диагностическая группа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FontAwesome" charset="0"/>
                        <a:cs typeface="FontAwesom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5C95"/>
                    </a:solidFill>
                  </a:tcPr>
                </a:tc>
                <a:tc>
                  <a:txBody>
                    <a:bodyPr/>
                    <a:lstStyle/>
                    <a:p>
                      <a:pPr marL="257175" marR="0" lvl="0" indent="-257175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Среднее число заболевающих</a:t>
                      </a:r>
                      <a:endParaRPr kumimoji="0" lang="en-US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FontAwesome" charset="0"/>
                        <a:cs typeface="FontAwesom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5C95"/>
                    </a:solidFill>
                  </a:tcPr>
                </a:tc>
                <a:tc>
                  <a:txBody>
                    <a:bodyPr/>
                    <a:lstStyle/>
                    <a:p>
                      <a:pPr marL="257175" marR="0" lvl="0" indent="-257175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Общая выживаемость в РФ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FontAwesome" charset="0"/>
                        <a:cs typeface="FontAwesom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5C95"/>
                    </a:solidFill>
                  </a:tcPr>
                </a:tc>
              </a:tr>
              <a:tr h="220391">
                <a:tc>
                  <a:txBody>
                    <a:bodyPr/>
                    <a:lstStyle/>
                    <a:p>
                      <a:pPr marL="257175" marR="0" lvl="0" indent="-257175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 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Лейкозы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FontAwesome" charset="0"/>
                        <a:cs typeface="FontAwesom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7175" marR="0" lvl="0" indent="-257175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Times New Roman" pitchFamily="18" charset="0"/>
                        </a:rPr>
                        <a:t>1 350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FontAwesome" charset="0"/>
                        <a:cs typeface="FontAwesom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7175" marR="0" lvl="0" indent="-257175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85</a:t>
                      </a:r>
                      <a:endParaRPr kumimoji="0" lang="en-US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FontAwesome" charset="0"/>
                        <a:cs typeface="FontAwesom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0391">
                <a:tc>
                  <a:txBody>
                    <a:bodyPr/>
                    <a:lstStyle/>
                    <a:p>
                      <a:pPr marL="257175" marR="0" lvl="0" indent="-257175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II </a:t>
                      </a: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Лимфомы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FontAwesome" charset="0"/>
                        <a:cs typeface="FontAwesom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7175" marR="0" lvl="0" indent="-257175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Times New Roman" pitchFamily="18" charset="0"/>
                        </a:rPr>
                        <a:t>390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FontAwesome" charset="0"/>
                        <a:cs typeface="FontAwesom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7175" marR="0" lvl="0" indent="-257175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85</a:t>
                      </a:r>
                      <a:endParaRPr kumimoji="0" lang="en-US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FontAwesome" charset="0"/>
                        <a:cs typeface="FontAwesom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0391">
                <a:tc>
                  <a:txBody>
                    <a:bodyPr/>
                    <a:lstStyle/>
                    <a:p>
                      <a:pPr marL="257175" marR="0" lvl="0" indent="-257175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III 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Опухоли ЦНС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FontAwesome" charset="0"/>
                        <a:cs typeface="FontAwesom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7175" marR="0" lvl="0" indent="-257175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Times New Roman" pitchFamily="18" charset="0"/>
                        </a:rPr>
                        <a:t>810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FontAwesome" charset="0"/>
                        <a:cs typeface="FontAwesom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7175" marR="0" lvl="0" indent="-257175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70</a:t>
                      </a:r>
                      <a:endParaRPr kumimoji="0" lang="en-US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FontAwesome" charset="0"/>
                        <a:cs typeface="FontAwesom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0391">
                <a:tc>
                  <a:txBody>
                    <a:bodyPr/>
                    <a:lstStyle/>
                    <a:p>
                      <a:pPr marL="257175" marR="0" lvl="0" indent="-257175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IV </a:t>
                      </a: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Нейробластома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FontAwesome" charset="0"/>
                        <a:cs typeface="FontAwesom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7175" marR="0" lvl="0" indent="-257175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Times New Roman" pitchFamily="18" charset="0"/>
                        </a:rPr>
                        <a:t>350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FontAwesome" charset="0"/>
                        <a:cs typeface="FontAwesom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7175" marR="0" lvl="0" indent="-257175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70</a:t>
                      </a:r>
                      <a:endParaRPr kumimoji="0" lang="en-US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FontAwesome" charset="0"/>
                        <a:cs typeface="FontAwesom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0391">
                <a:tc>
                  <a:txBody>
                    <a:bodyPr/>
                    <a:lstStyle/>
                    <a:p>
                      <a:pPr marL="257175" marR="0" lvl="0" indent="-257175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V </a:t>
                      </a: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Ретинобластома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FontAwesome" charset="0"/>
                        <a:cs typeface="FontAwesom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7175" marR="0" lvl="0" indent="-257175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Times New Roman" pitchFamily="18" charset="0"/>
                        </a:rPr>
                        <a:t>110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FontAwesome" charset="0"/>
                        <a:cs typeface="FontAwesom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7175" marR="0" lvl="0" indent="-257175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Times New Roman" pitchFamily="18" charset="0"/>
                        </a:rPr>
                        <a:t>80</a:t>
                      </a:r>
                      <a:endParaRPr kumimoji="0" lang="en-US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FontAwesome" charset="0"/>
                        <a:cs typeface="FontAwesom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0391">
                <a:tc>
                  <a:txBody>
                    <a:bodyPr/>
                    <a:lstStyle/>
                    <a:p>
                      <a:pPr marL="257175" marR="0" lvl="0" indent="-257175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VI 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Опухоли почек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FontAwesome" charset="0"/>
                        <a:cs typeface="FontAwesom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7175" marR="0" lvl="0" indent="-257175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250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FontAwesome" charset="0"/>
                        <a:cs typeface="FontAwesom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7175" marR="0" lvl="0" indent="-257175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90</a:t>
                      </a:r>
                      <a:endParaRPr kumimoji="0" lang="en-US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FontAwesome" charset="0"/>
                        <a:cs typeface="FontAwesom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0391">
                <a:tc>
                  <a:txBody>
                    <a:bodyPr/>
                    <a:lstStyle/>
                    <a:p>
                      <a:pPr marL="257175" marR="0" lvl="0" indent="-257175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VII 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Опухоли печени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FontAwesome" charset="0"/>
                        <a:cs typeface="FontAwesom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7175" marR="0" lvl="0" indent="-257175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Times New Roman" pitchFamily="18" charset="0"/>
                        </a:rPr>
                        <a:t>60</a:t>
                      </a:r>
                      <a:endParaRPr kumimoji="0" lang="en-US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FontAwesome" charset="0"/>
                        <a:cs typeface="FontAwesom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7175" marR="0" lvl="0" indent="-257175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85</a:t>
                      </a:r>
                      <a:endParaRPr kumimoji="0" lang="en-US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FontAwesome" charset="0"/>
                        <a:cs typeface="FontAwesom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0391">
                <a:tc>
                  <a:txBody>
                    <a:bodyPr/>
                    <a:lstStyle/>
                    <a:p>
                      <a:pPr marL="257175" marR="0" lvl="0" indent="-257175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VIII 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Опухоли костей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FontAwesome" charset="0"/>
                        <a:cs typeface="FontAwesom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7175" marR="0" lvl="0" indent="-257175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Times New Roman" pitchFamily="18" charset="0"/>
                        </a:rPr>
                        <a:t>170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FontAwesome" charset="0"/>
                        <a:cs typeface="FontAwesom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7175" marR="0" lvl="0" indent="-257175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70</a:t>
                      </a:r>
                      <a:endParaRPr kumimoji="0" lang="en-US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FontAwesome" charset="0"/>
                        <a:cs typeface="FontAwesom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0391">
                <a:tc>
                  <a:txBody>
                    <a:bodyPr/>
                    <a:lstStyle/>
                    <a:p>
                      <a:pPr marL="257175" marR="0" lvl="0" indent="-257175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IX 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Саркомы мягких тканей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FontAwesome" charset="0"/>
                        <a:cs typeface="FontAwesom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7175" marR="0" lvl="0" indent="-257175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Times New Roman" pitchFamily="18" charset="0"/>
                        </a:rPr>
                        <a:t>160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FontAwesome" charset="0"/>
                        <a:cs typeface="FontAwesom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7175" marR="0" lvl="0" indent="-257175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75</a:t>
                      </a:r>
                      <a:endParaRPr kumimoji="0" lang="en-US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FontAwesome" charset="0"/>
                        <a:cs typeface="FontAwesom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0391">
                <a:tc>
                  <a:txBody>
                    <a:bodyPr/>
                    <a:lstStyle/>
                    <a:p>
                      <a:pPr marL="257175" marR="0" lvl="0" indent="-257175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X </a:t>
                      </a: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Герминогенные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опухоли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FontAwesome" charset="0"/>
                        <a:cs typeface="FontAwesom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7175" marR="0" lvl="0" indent="-257175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Times New Roman" pitchFamily="18" charset="0"/>
                        </a:rPr>
                        <a:t>160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FontAwesome" charset="0"/>
                        <a:cs typeface="FontAwesom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7175" marR="0" lvl="0" indent="-257175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75</a:t>
                      </a:r>
                      <a:endParaRPr kumimoji="0" lang="en-US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FontAwesome" charset="0"/>
                        <a:cs typeface="FontAwesom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5696" y="466180"/>
            <a:ext cx="8940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rebuchet MS"/>
                <a:cs typeface="Trebuchet MS"/>
              </a:rPr>
              <a:t> Ежегодно ЗНО заболевает 3.700 – 4.100 детей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rebuchet MS"/>
                <a:cs typeface="Trebuchet MS"/>
              </a:rPr>
              <a:t> Показатель заболеваемости – 14 на 100.000 детского населения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rebuchet MS"/>
                <a:cs typeface="Trebuchet MS"/>
              </a:rPr>
              <a:t> В 2018 г. заболело 4.100 детей </a:t>
            </a:r>
            <a:endParaRPr lang="ru-RU" sz="1600" dirty="0">
              <a:latin typeface="Trebuchet MS"/>
              <a:cs typeface="Trebuchet MS"/>
            </a:endParaRPr>
          </a:p>
          <a:p>
            <a:pPr>
              <a:buFont typeface="Arial" pitchFamily="34" charset="0"/>
              <a:buChar char="•"/>
            </a:pPr>
            <a:r>
              <a:rPr kumimoji="0" lang="ru-RU" sz="1600" dirty="0" smtClean="0">
                <a:latin typeface="Trebuchet MS"/>
                <a:ea typeface="Arial" pitchFamily="34" charset="0"/>
                <a:cs typeface="Trebuchet MS"/>
              </a:rPr>
              <a:t> Один из 800 - 1 000 детей до 18 лет страдает или страдал онкологическим заболеванием</a:t>
            </a:r>
            <a:endParaRPr lang="ru-RU" sz="1600" dirty="0">
              <a:latin typeface="Trebuchet MS"/>
              <a:cs typeface="Trebuchet M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7504" y="5136257"/>
            <a:ext cx="8940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>
                <a:latin typeface="Trebuchet MS"/>
                <a:cs typeface="Trebuchet MS"/>
              </a:rPr>
              <a:t> </a:t>
            </a:r>
            <a:r>
              <a:rPr lang="ru-RU" sz="1600" dirty="0" smtClean="0">
                <a:latin typeface="Trebuchet MS"/>
                <a:cs typeface="Trebuchet MS"/>
              </a:rPr>
              <a:t>В 1989 г. 10-летняя выживаемость больных с острым </a:t>
            </a:r>
            <a:r>
              <a:rPr lang="ru-RU" sz="1600" dirty="0" err="1" smtClean="0">
                <a:latin typeface="Trebuchet MS"/>
                <a:cs typeface="Trebuchet MS"/>
              </a:rPr>
              <a:t>лимфобластным</a:t>
            </a:r>
            <a:r>
              <a:rPr lang="ru-RU" sz="1600" dirty="0" smtClean="0">
                <a:latin typeface="Trebuchet MS"/>
                <a:cs typeface="Trebuchet MS"/>
              </a:rPr>
              <a:t> лейкозом (наиболее часто встречающаяся форма ЗНО у детей) составляла 6,9%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rebuchet MS"/>
                <a:cs typeface="Trebuchet MS"/>
              </a:rPr>
              <a:t> В 1990 г. начато внедрение </a:t>
            </a:r>
            <a:r>
              <a:rPr lang="ru-RU" sz="1600" dirty="0" err="1" smtClean="0">
                <a:latin typeface="Trebuchet MS"/>
                <a:cs typeface="Trebuchet MS"/>
              </a:rPr>
              <a:t>мультицентровых</a:t>
            </a:r>
            <a:r>
              <a:rPr lang="ru-RU" sz="1600" dirty="0" smtClean="0">
                <a:latin typeface="Trebuchet MS"/>
                <a:cs typeface="Trebuchet MS"/>
              </a:rPr>
              <a:t> протоколов лечения онкологических заболеваний у детей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>
                <a:latin typeface="Trebuchet MS"/>
                <a:cs typeface="Trebuchet MS"/>
              </a:rPr>
              <a:t> </a:t>
            </a:r>
            <a:r>
              <a:rPr lang="ru-RU" sz="1600" dirty="0" smtClean="0">
                <a:latin typeface="Trebuchet MS"/>
                <a:cs typeface="Trebuchet MS"/>
              </a:rPr>
              <a:t>В 2018 г. общая выживаемость всех детей с онкологическими заболеваниями составляет более 80%, а для ряда заболеваний – 90 % (опухоли почек, </a:t>
            </a:r>
            <a:r>
              <a:rPr lang="ru-RU" sz="1600" dirty="0" err="1" smtClean="0">
                <a:latin typeface="Trebuchet MS"/>
                <a:cs typeface="Trebuchet MS"/>
              </a:rPr>
              <a:t>лимфома</a:t>
            </a:r>
            <a:r>
              <a:rPr lang="ru-RU" sz="1600" dirty="0" smtClean="0">
                <a:latin typeface="Trebuchet MS"/>
                <a:cs typeface="Trebuchet MS"/>
              </a:rPr>
              <a:t> </a:t>
            </a:r>
            <a:r>
              <a:rPr lang="ru-RU" sz="1600" dirty="0" err="1" smtClean="0">
                <a:latin typeface="Trebuchet MS"/>
                <a:cs typeface="Trebuchet MS"/>
              </a:rPr>
              <a:t>Ходжкина</a:t>
            </a:r>
            <a:r>
              <a:rPr lang="ru-RU" sz="1600" dirty="0" smtClean="0">
                <a:latin typeface="Trebuchet MS"/>
                <a:cs typeface="Trebuchet MS"/>
              </a:rPr>
              <a:t>)</a:t>
            </a:r>
            <a:endParaRPr lang="ru-RU" sz="1600" dirty="0">
              <a:latin typeface="Trebuchet MS"/>
              <a:cs typeface="Trebuchet M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50106" y="1541735"/>
            <a:ext cx="7882334" cy="5191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rebuchet MS"/>
                <a:ea typeface="Arial" pitchFamily="34" charset="0"/>
                <a:cs typeface="Trebuchet MS"/>
              </a:rPr>
              <a:t>Показатели заболеваемости и выживаемости  по основным формам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rebuchet MS"/>
                <a:ea typeface="Arial" pitchFamily="34" charset="0"/>
                <a:cs typeface="Trebuchet MS"/>
              </a:rPr>
              <a:t>детских онкологических заболеваний</a:t>
            </a:r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6721475"/>
            <a:ext cx="91440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Изображение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47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894</Words>
  <Application>Microsoft Macintosh PowerPoint</Application>
  <PresentationFormat>Экран (4:3)</PresentationFormat>
  <Paragraphs>133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Calibri</vt:lpstr>
      <vt:lpstr>Calibri Light</vt:lpstr>
      <vt:lpstr>FontAwesome</vt:lpstr>
      <vt:lpstr>Mangal</vt:lpstr>
      <vt:lpstr>Times New Roman</vt:lpstr>
      <vt:lpstr>Trebuchet MS</vt:lpstr>
      <vt:lpstr>Arial</vt:lpstr>
      <vt:lpstr>Тема Office</vt:lpstr>
      <vt:lpstr>Acrobat Document</vt:lpstr>
      <vt:lpstr>Презентация PowerPoint</vt:lpstr>
      <vt:lpstr>Презентация PowerPoint</vt:lpstr>
      <vt:lpstr>Проекты НОДГО</vt:lpstr>
      <vt:lpstr>Развитие помощи детям с ЗНО в РФ</vt:lpstr>
      <vt:lpstr>Профессиональные стандарты (ПС)</vt:lpstr>
      <vt:lpstr>Паспортизация и схематическое  представление службы регионах РФ (НМИЦ ДГОИ им. Дмитрия Рогачева)</vt:lpstr>
      <vt:lpstr>Всемирный день детской онкологии  (ранняя диагностика)</vt:lpstr>
      <vt:lpstr>Презентация PowerPoint</vt:lpstr>
      <vt:lpstr>Презентация PowerPoint</vt:lpstr>
      <vt:lpstr>Презентация PowerPoint</vt:lpstr>
      <vt:lpstr>Международная деятельность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пользователь Microsoft Office</cp:lastModifiedBy>
  <cp:revision>50</cp:revision>
  <cp:lastPrinted>2019-10-08T05:36:24Z</cp:lastPrinted>
  <dcterms:created xsi:type="dcterms:W3CDTF">2018-08-04T09:26:29Z</dcterms:created>
  <dcterms:modified xsi:type="dcterms:W3CDTF">2019-10-08T05:40:22Z</dcterms:modified>
</cp:coreProperties>
</file>