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4" autoAdjust="0"/>
    <p:restoredTop sz="94660"/>
  </p:normalViewPr>
  <p:slideViewPr>
    <p:cSldViewPr snapToGrid="0">
      <p:cViewPr varScale="1">
        <p:scale>
          <a:sx n="118" d="100"/>
          <a:sy n="118" d="100"/>
        </p:scale>
        <p:origin x="1344"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ru-RU"/>
              <a:t>Образец заголовка</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E6AFB52B-B365-4E9C-873A-B2933F4814EF}" type="datetimeFigureOut">
              <a:rPr lang="ru-RU" smtClean="0"/>
              <a:t>06.10.2019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289893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AFB52B-B365-4E9C-873A-B2933F4814EF}" type="datetimeFigureOut">
              <a:rPr lang="ru-RU" smtClean="0"/>
              <a:t>06.10.2019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4118310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AFB52B-B365-4E9C-873A-B2933F4814EF}" type="datetimeFigureOut">
              <a:rPr lang="ru-RU" smtClean="0"/>
              <a:t>06.10.2019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10829992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E6AFB52B-B365-4E9C-873A-B2933F4814EF}" type="datetimeFigureOut">
              <a:rPr lang="ru-RU" smtClean="0"/>
              <a:t>06.10.2019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1521582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ru-RU"/>
              <a:t>Образец заголовка</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E6AFB52B-B365-4E9C-873A-B2933F4814EF}" type="datetimeFigureOut">
              <a:rPr lang="ru-RU" smtClean="0"/>
              <a:t>06.10.2019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2305263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E6AFB52B-B365-4E9C-873A-B2933F4814EF}" type="datetimeFigureOut">
              <a:rPr lang="ru-RU" smtClean="0"/>
              <a:t>06.10.2019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358187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ru-RU"/>
              <a:t>Образец заголовка</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29842" y="2505075"/>
            <a:ext cx="3868340"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4629150" y="2505075"/>
            <a:ext cx="3887391"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E6AFB52B-B365-4E9C-873A-B2933F4814EF}" type="datetimeFigureOut">
              <a:rPr lang="ru-RU" smtClean="0"/>
              <a:t>06.10.2019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3277757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E6AFB52B-B365-4E9C-873A-B2933F4814EF}" type="datetimeFigureOut">
              <a:rPr lang="ru-RU" smtClean="0"/>
              <a:t>06.10.2019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1234069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FB52B-B365-4E9C-873A-B2933F4814EF}" type="datetimeFigureOut">
              <a:rPr lang="ru-RU" smtClean="0"/>
              <a:t>06.10.2019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45363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AFB52B-B365-4E9C-873A-B2933F4814EF}" type="datetimeFigureOut">
              <a:rPr lang="ru-RU" smtClean="0"/>
              <a:t>06.10.2019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1310735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E6AFB52B-B365-4E9C-873A-B2933F4814EF}" type="datetimeFigureOut">
              <a:rPr lang="ru-RU" smtClean="0"/>
              <a:t>06.10.2019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1586FC8-CA6B-4231-A130-5BF819B268F6}" type="slidenum">
              <a:rPr lang="ru-RU" smtClean="0"/>
              <a:t>‹#›</a:t>
            </a:fld>
            <a:endParaRPr lang="ru-RU"/>
          </a:p>
        </p:txBody>
      </p:sp>
    </p:spTree>
    <p:extLst>
      <p:ext uri="{BB962C8B-B14F-4D97-AF65-F5344CB8AC3E}">
        <p14:creationId xmlns:p14="http://schemas.microsoft.com/office/powerpoint/2010/main" val="3790086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FB52B-B365-4E9C-873A-B2933F4814EF}" type="datetimeFigureOut">
              <a:rPr lang="ru-RU" smtClean="0"/>
              <a:t>06.10.2019</a:t>
            </a:fld>
            <a:endParaRPr lang="ru-R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86FC8-CA6B-4231-A130-5BF819B268F6}" type="slidenum">
              <a:rPr lang="ru-RU" smtClean="0"/>
              <a:t>‹#›</a:t>
            </a:fld>
            <a:endParaRPr lang="ru-RU"/>
          </a:p>
        </p:txBody>
      </p:sp>
    </p:spTree>
    <p:extLst>
      <p:ext uri="{BB962C8B-B14F-4D97-AF65-F5344CB8AC3E}">
        <p14:creationId xmlns:p14="http://schemas.microsoft.com/office/powerpoint/2010/main" val="1868575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50" y="57150"/>
            <a:ext cx="9029700" cy="6743700"/>
          </a:xfrm>
          <a:prstGeom prst="rect">
            <a:avLst/>
          </a:prstGeom>
        </p:spPr>
      </p:pic>
    </p:spTree>
    <p:extLst>
      <p:ext uri="{BB962C8B-B14F-4D97-AF65-F5344CB8AC3E}">
        <p14:creationId xmlns:p14="http://schemas.microsoft.com/office/powerpoint/2010/main" val="281039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1886" y="450522"/>
            <a:ext cx="8591341" cy="6186309"/>
          </a:xfrm>
          <a:prstGeom prst="rect">
            <a:avLst/>
          </a:prstGeom>
        </p:spPr>
        <p:txBody>
          <a:bodyPr wrap="square">
            <a:spAutoFit/>
          </a:bodyPr>
          <a:lstStyle/>
          <a:p>
            <a:pPr marL="342900" indent="-342900">
              <a:spcAft>
                <a:spcPts val="0"/>
              </a:spcAft>
              <a:buFont typeface="Arial" panose="020B0604020202020204" pitchFamily="34" charset="0"/>
              <a:buChar char="•"/>
            </a:pPr>
            <a:r>
              <a:rPr lang="ru-RU" sz="2200" dirty="0">
                <a:effectLst/>
                <a:latin typeface="Arial" panose="020B0604020202020204" pitchFamily="34" charset="0"/>
                <a:ea typeface="Times New Roman" panose="02020603050405020304" pitchFamily="18" charset="0"/>
                <a:cs typeface="Times New Roman" panose="02020603050405020304" pitchFamily="18" charset="0"/>
              </a:rPr>
              <a:t>финансирования за счет средств федерального бюджета мероприятий по обеспечению лекарственными препаратами граждан, которые перенесли острое нарушение мозгового кровообращения, инфаркт миокарда и другие острые сердечно-сосудистые заболевания или операции на сосудах и которые получают медицинскую помощь в амбулаторных условиях;</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effectLst/>
                <a:latin typeface="Arial" panose="020B0604020202020204" pitchFamily="34" charset="0"/>
                <a:ea typeface="Times New Roman" panose="02020603050405020304" pitchFamily="18" charset="0"/>
                <a:cs typeface="Times New Roman" panose="02020603050405020304" pitchFamily="18" charset="0"/>
              </a:rPr>
              <a:t>снижения налоговой нагрузки на медицинские организации первичного звена здравоохранения путем их освобождения от уплаты налога на имущество организаций и земельного налога;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установления обязанности учредителя медицинской организации по проведению капитального ремонта и реконструкции зданий в соответствии с нормативами, указанными в абзацах восьмом и девятом подпункта «е» настоящего пункта, а также по обновлению медицинского оборудования.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1 декабря 2019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9119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72273" y="286970"/>
            <a:ext cx="8360228" cy="6571030"/>
          </a:xfrm>
          <a:prstGeom prst="rect">
            <a:avLst/>
          </a:prstGeom>
        </p:spPr>
        <p:txBody>
          <a:bodyPr wrap="square">
            <a:spAutoFit/>
          </a:bodyPr>
          <a:lstStyle/>
          <a:p>
            <a:pPr>
              <a:spcAft>
                <a:spcPts val="0"/>
              </a:spcAft>
            </a:pPr>
            <a:r>
              <a:rPr lang="ru-RU" sz="2100" b="1"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з) </a:t>
            </a: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представить предложения о совершенствовании отраслевой системы оплаты труда медицинских работников, предусмотрев при этом:</a:t>
            </a:r>
            <a:endParaRPr lang="ru-RU" sz="2100" dirty="0">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pP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единую структуру заработной платы медицинских работников на всей территории Российской Федерации;</a:t>
            </a:r>
            <a:endParaRPr lang="ru-RU" sz="2100" dirty="0">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pP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нормативы минимального должностного оклада медицинского работника;</a:t>
            </a:r>
            <a:endParaRPr lang="ru-RU" sz="2100" dirty="0">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pP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единые правила установления в системе здравоохранения надбавок медицинским работникам, в том числе надбавок стимулирующего характера;</a:t>
            </a:r>
            <a:endParaRPr lang="ru-RU" sz="2100" dirty="0">
              <a:effectLst/>
              <a:latin typeface="Arial" panose="020B0604020202020204" pitchFamily="34" charset="0"/>
              <a:ea typeface="Calibri" panose="020F0502020204030204" pitchFamily="34" charset="0"/>
              <a:cs typeface="Arial" panose="020B0604020202020204" pitchFamily="34" charset="0"/>
            </a:endParaRPr>
          </a:p>
          <a:p>
            <a:pPr marL="342900" indent="-342900">
              <a:spcAft>
                <a:spcPts val="0"/>
              </a:spcAft>
              <a:buFont typeface="Arial" panose="020B0604020202020204" pitchFamily="34" charset="0"/>
              <a:buChar char="•"/>
            </a:pP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максимально допустимый для медицинских работников, в том числе первичного звена здравоохранения, уровень совместительства.</a:t>
            </a:r>
            <a:endParaRPr lang="ru-RU" sz="21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ru-RU" sz="21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Срок – 1 октября 2019 г.;</a:t>
            </a:r>
          </a:p>
          <a:p>
            <a:r>
              <a:rPr lang="ru-RU" sz="2100" b="1" dirty="0">
                <a:latin typeface="Arial" panose="020B0604020202020204" pitchFamily="34" charset="0"/>
                <a:cs typeface="Arial" panose="020B0604020202020204" pitchFamily="34" charset="0"/>
              </a:rPr>
              <a:t>и) </a:t>
            </a:r>
            <a:r>
              <a:rPr lang="ru-RU" sz="2100" dirty="0">
                <a:latin typeface="Arial" panose="020B0604020202020204" pitchFamily="34" charset="0"/>
                <a:cs typeface="Arial" panose="020B0604020202020204" pitchFamily="34" charset="0"/>
              </a:rPr>
              <a:t>рассмотреть вопрос о создании механизма финансирования капитального ремонта зданий медицинских организаций и оснащения этих организаций медицинским оборудованием.</a:t>
            </a:r>
          </a:p>
          <a:p>
            <a:r>
              <a:rPr lang="ru-RU" sz="2100" dirty="0">
                <a:latin typeface="Arial" panose="020B0604020202020204" pitchFamily="34" charset="0"/>
                <a:cs typeface="Arial" panose="020B0604020202020204" pitchFamily="34" charset="0"/>
              </a:rPr>
              <a:t>Доклад – до 1 октября 2019 г.</a:t>
            </a:r>
          </a:p>
          <a:p>
            <a:r>
              <a:rPr lang="ru-RU" sz="2100" dirty="0">
                <a:latin typeface="Arial" panose="020B0604020202020204" pitchFamily="34" charset="0"/>
                <a:cs typeface="Arial" panose="020B0604020202020204" pitchFamily="34" charset="0"/>
              </a:rPr>
              <a:t>Ответственный: Медведев Д.А.</a:t>
            </a:r>
          </a:p>
          <a:p>
            <a:pPr>
              <a:spcAft>
                <a:spcPts val="0"/>
              </a:spcAft>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02854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2417" y="1170217"/>
            <a:ext cx="8279842" cy="4154984"/>
          </a:xfrm>
          <a:prstGeom prst="rect">
            <a:avLst/>
          </a:prstGeom>
        </p:spPr>
        <p:txBody>
          <a:bodyPr wrap="square">
            <a:spAutoFit/>
          </a:bodyPr>
          <a:lstStyle/>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2. Рекомендовать высшим должностным лицам (руководителям высших исполнительных органов государственной власти) субъектов Российской Федерации:</a:t>
            </a:r>
          </a:p>
          <a:p>
            <a:pPr>
              <a:spcAft>
                <a:spcPts val="0"/>
              </a:spcAft>
            </a:pPr>
            <a:endParaRPr lang="ru-RU" sz="22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а)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принять меры по увеличению ежегодно, начиная с 2020/21 учебного года, объемов финансируемого за счет средств бюджета субъекта Российской Федерации государственного задания образовательным организациям профессионального образования на подготовку специалистов со средним медицинским образованием не менее чем на 30 процентов от имеющегося дефицита таких специалистов;</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5962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1644" y="377301"/>
            <a:ext cx="8400422" cy="6186309"/>
          </a:xfrm>
          <a:prstGeom prst="rect">
            <a:avLst/>
          </a:prstGeom>
        </p:spPr>
        <p:txBody>
          <a:bodyPr wrap="square">
            <a:spAutoFit/>
          </a:bodyPr>
          <a:lstStyle/>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б)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установить меры социальной поддержки медицинских работников медицинских организаций первичного звена здравоохранения и скорой медицинской помощи, предусмотрев при этом:</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обеспечение их служебными жилыми помещениями с возможностью передачи этих помещений в собственность после 10 лет работы медицинских работников (не менее чем на одной ставке) в медицинских организациях, оказывающих первичную медико-санитарную помощь;</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приоритетное предоставление медицинским работникам в соответствии с критериями нуждаемости служебных жилых помещений, земельных участков для индивидуального жилищного строительства, а также предоставление ипотечных кредитов на льготных условиях;</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предоставление в первоочередном порядке мест детям в дошкольных образовательных организациях и общеобразовательных организациях.</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1 декабря 2019 г., далее – один раз в полгода;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781769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42609" y="1667856"/>
            <a:ext cx="8239649" cy="3139321"/>
          </a:xfrm>
          <a:prstGeom prst="rect">
            <a:avLst/>
          </a:prstGeom>
        </p:spPr>
        <p:txBody>
          <a:bodyPr wrap="square">
            <a:spAutoFit/>
          </a:bodyPr>
          <a:lstStyle/>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в)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обеспечить разработку до 10 января 2020 г. региональных программ модернизации первичного звена здравоохранения и направление их в Минздрав России для последующей экспертизы, предусмотренной подпунктом «в» пункта 1 настоящего перечня поручений.</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20 января 2020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Ответственные: высшие должностные лица (руководители высших исполнительных органов государственной власти) субъектов Российской Федерации.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33451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65F5F1-8DEE-2249-AB37-D469DF6E48DE}"/>
              </a:ext>
            </a:extLst>
          </p:cNvPr>
          <p:cNvSpPr>
            <a:spLocks noGrp="1"/>
          </p:cNvSpPr>
          <p:nvPr>
            <p:ph type="title"/>
          </p:nvPr>
        </p:nvSpPr>
        <p:spPr/>
        <p:txBody>
          <a:bodyPr/>
          <a:lstStyle/>
          <a:p>
            <a:pPr algn="ctr"/>
            <a:r>
              <a:rPr lang="ru-RU" b="1" dirty="0"/>
              <a:t>Предложения в проект решения Съезда НМП </a:t>
            </a:r>
          </a:p>
        </p:txBody>
      </p:sp>
      <p:sp>
        <p:nvSpPr>
          <p:cNvPr id="3" name="Объект 2">
            <a:extLst>
              <a:ext uri="{FF2B5EF4-FFF2-40B4-BE49-F238E27FC236}">
                <a16:creationId xmlns:a16="http://schemas.microsoft.com/office/drawing/2014/main" id="{4EAE138A-82E8-5C47-BDBD-A3675829AB39}"/>
              </a:ext>
            </a:extLst>
          </p:cNvPr>
          <p:cNvSpPr>
            <a:spLocks noGrp="1"/>
          </p:cNvSpPr>
          <p:nvPr>
            <p:ph idx="1"/>
          </p:nvPr>
        </p:nvSpPr>
        <p:spPr>
          <a:xfrm>
            <a:off x="628650" y="1825625"/>
            <a:ext cx="8221436" cy="4836432"/>
          </a:xfrm>
        </p:spPr>
        <p:txBody>
          <a:bodyPr>
            <a:noAutofit/>
          </a:bodyPr>
          <a:lstStyle/>
          <a:p>
            <a:pPr marL="0" indent="0">
              <a:buNone/>
            </a:pPr>
            <a:r>
              <a:rPr lang="ru-RU" sz="2200" dirty="0">
                <a:latin typeface="Arial" panose="020B0604020202020204" pitchFamily="34" charset="0"/>
                <a:cs typeface="Arial" panose="020B0604020202020204" pitchFamily="34" charset="0"/>
              </a:rPr>
              <a:t>1.  Провести расширенное рабочее совещание , с участием региональных органов власти, некоммерческих профессиональных медицинских организаций , для обсуждения всех проблемных вопросов связанных с реализацией Национального проекта " Здравоохранение"</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 до 1 декабря 2019 г. Ответственные </a:t>
            </a:r>
            <a:r>
              <a:rPr lang="en-US" sz="2200" dirty="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 МЗ РФ, НМП)</a:t>
            </a:r>
            <a:endParaRPr lang="en-US" sz="2200" dirty="0">
              <a:latin typeface="Arial" panose="020B0604020202020204" pitchFamily="34" charset="0"/>
              <a:cs typeface="Arial" panose="020B0604020202020204" pitchFamily="34" charset="0"/>
            </a:endParaRPr>
          </a:p>
          <a:p>
            <a:pPr marL="0" indent="0">
              <a:buNone/>
            </a:pP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2. Обратиться  к Президенту РФ с предложением о разработке и принятии  нормативного акта ( Указа Президента) определяющего порядок формирования, структуру, полномочия и источники финансирования Национального объединения (Союза) профессиональных некоммерческих медицинских организаций Российской Федерации.</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 до 1 декабря 2019 г. Ответственные </a:t>
            </a:r>
            <a:r>
              <a:rPr lang="en-US" sz="2200" dirty="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 НМП, МЗ РФ)</a:t>
            </a:r>
          </a:p>
        </p:txBody>
      </p:sp>
    </p:spTree>
    <p:extLst>
      <p:ext uri="{BB962C8B-B14F-4D97-AF65-F5344CB8AC3E}">
        <p14:creationId xmlns:p14="http://schemas.microsoft.com/office/powerpoint/2010/main" val="25173858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C04EFEB-4902-2D4E-B0EA-BB96E08A44CE}"/>
              </a:ext>
            </a:extLst>
          </p:cNvPr>
          <p:cNvSpPr>
            <a:spLocks noGrp="1"/>
          </p:cNvSpPr>
          <p:nvPr>
            <p:ph idx="1"/>
          </p:nvPr>
        </p:nvSpPr>
        <p:spPr>
          <a:xfrm>
            <a:off x="595993" y="475794"/>
            <a:ext cx="8221436" cy="5783491"/>
          </a:xfrm>
        </p:spPr>
        <p:txBody>
          <a:bodyPr>
            <a:noAutofit/>
          </a:bodyPr>
          <a:lstStyle/>
          <a:p>
            <a:pPr marL="0" indent="0">
              <a:buNone/>
            </a:pPr>
            <a:r>
              <a:rPr lang="ru-RU" sz="2200" dirty="0">
                <a:latin typeface="Arial" panose="020B0604020202020204" pitchFamily="34" charset="0"/>
                <a:cs typeface="Arial" panose="020B0604020202020204" pitchFamily="34" charset="0"/>
              </a:rPr>
              <a:t>3. Обратиться  в Правительство РФ , Государственную Думу РФ  с предложением , при формировании бюджета на 2021 год , предусмотреть финансовые средства</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необходимые для организации работы по страхованию рисков профессиональной деятельности медицинских организаций и врачей.</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до 1 марта 2021года, ответственные </a:t>
            </a:r>
            <a:r>
              <a:rPr lang="en-US" sz="2200" dirty="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 НМП , МЗ РФ)</a:t>
            </a:r>
            <a:endParaRPr lang="en-US" sz="2200" dirty="0">
              <a:latin typeface="Arial" panose="020B0604020202020204" pitchFamily="34" charset="0"/>
              <a:cs typeface="Arial" panose="020B0604020202020204" pitchFamily="34" charset="0"/>
            </a:endParaRPr>
          </a:p>
          <a:p>
            <a:pPr marL="0" indent="0">
              <a:buNone/>
            </a:pP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4. Обратиться с предложением в МЗ РФ, Государственную Думу РФ, о изменении в 323 ФЗ  дефиниции " медицинская помощь...- совокупность медицинских услуг" , на " медицинскую помощь ..- как совокупность медицинских вмешательств ", исключив из всех нормативных документов " медицинскую услугу" при оказании медицинской помощи гражданам по Программе государственных гарантий бесплатной медицинской помощи.</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до 1 декабря 2019 г, ответственные</a:t>
            </a:r>
            <a:r>
              <a:rPr lang="en-US" sz="2200" dirty="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 НМП )</a:t>
            </a:r>
          </a:p>
        </p:txBody>
      </p:sp>
    </p:spTree>
    <p:extLst>
      <p:ext uri="{BB962C8B-B14F-4D97-AF65-F5344CB8AC3E}">
        <p14:creationId xmlns:p14="http://schemas.microsoft.com/office/powerpoint/2010/main" val="279696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491BF3A-D800-3E40-9045-FC2208A8C8CB}"/>
              </a:ext>
            </a:extLst>
          </p:cNvPr>
          <p:cNvSpPr>
            <a:spLocks noGrp="1"/>
          </p:cNvSpPr>
          <p:nvPr>
            <p:ph idx="1"/>
          </p:nvPr>
        </p:nvSpPr>
        <p:spPr>
          <a:xfrm>
            <a:off x="639536" y="1324882"/>
            <a:ext cx="8112578" cy="4836432"/>
          </a:xfrm>
        </p:spPr>
        <p:txBody>
          <a:bodyPr>
            <a:noAutofit/>
          </a:bodyPr>
          <a:lstStyle/>
          <a:p>
            <a:pPr marL="0" indent="0">
              <a:buNone/>
            </a:pPr>
            <a:r>
              <a:rPr lang="ru-RU" sz="2200" dirty="0">
                <a:latin typeface="Arial" panose="020B0604020202020204" pitchFamily="34" charset="0"/>
                <a:cs typeface="Arial" panose="020B0604020202020204" pitchFamily="34" charset="0"/>
              </a:rPr>
              <a:t>5. Предложить Правительству РФ разработать и утвердить федеральную программу по строительству новых медицинских организаций (прежде всего - детских поликлиник). </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  Нормативными документами определить порядок , сроки проведения и источники финансирования капитальных ремонтов , обновления медицинского оборудования в медицинских организациях.</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 до 1 марта 2020 г., ответственные </a:t>
            </a:r>
            <a:r>
              <a:rPr lang="en-US" sz="2200" dirty="0">
                <a:latin typeface="Arial" panose="020B0604020202020204" pitchFamily="34" charset="0"/>
                <a:cs typeface="Arial" panose="020B0604020202020204" pitchFamily="34" charset="0"/>
              </a:rPr>
              <a:t>– </a:t>
            </a:r>
            <a:r>
              <a:rPr lang="ru-RU" sz="2200" dirty="0">
                <a:latin typeface="Arial" panose="020B0604020202020204" pitchFamily="34" charset="0"/>
                <a:cs typeface="Arial" panose="020B0604020202020204" pitchFamily="34" charset="0"/>
              </a:rPr>
              <a:t>МЗ РФ, НМП).</a:t>
            </a:r>
            <a:br>
              <a:rPr lang="ru-RU" sz="2200" dirty="0">
                <a:latin typeface="Arial" panose="020B0604020202020204" pitchFamily="34" charset="0"/>
                <a:cs typeface="Arial" panose="020B0604020202020204" pitchFamily="34" charset="0"/>
              </a:rPr>
            </a:b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6. Разработать (выбрать из существующих) и предложить регионам для внедрения единую информационную систему (программный продукт) , включающий в себя все необходимые разделы работ с учётом уровней  и видов медицинских организаций .</a:t>
            </a:r>
          </a:p>
        </p:txBody>
      </p:sp>
    </p:spTree>
    <p:extLst>
      <p:ext uri="{BB962C8B-B14F-4D97-AF65-F5344CB8AC3E}">
        <p14:creationId xmlns:p14="http://schemas.microsoft.com/office/powerpoint/2010/main" val="38070211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34E32D7-0E6A-9545-B97E-7C00AEC44865}"/>
              </a:ext>
            </a:extLst>
          </p:cNvPr>
          <p:cNvSpPr>
            <a:spLocks noGrp="1"/>
          </p:cNvSpPr>
          <p:nvPr>
            <p:ph idx="1"/>
          </p:nvPr>
        </p:nvSpPr>
        <p:spPr>
          <a:xfrm>
            <a:off x="617764" y="399595"/>
            <a:ext cx="8373835" cy="6033861"/>
          </a:xfrm>
        </p:spPr>
        <p:txBody>
          <a:bodyPr>
            <a:noAutofit/>
          </a:bodyPr>
          <a:lstStyle/>
          <a:p>
            <a:pPr marL="0" indent="0">
              <a:buNone/>
            </a:pPr>
            <a:r>
              <a:rPr lang="ru-RU" sz="2200" dirty="0">
                <a:latin typeface="Arial" panose="020B0604020202020204" pitchFamily="34" charset="0"/>
                <a:cs typeface="Arial" panose="020B0604020202020204" pitchFamily="34" charset="0"/>
              </a:rPr>
              <a:t>7. Предложить Министерству здравоохранения РФ установить сроки действия и порядок обновления Порядков оказания медицинской помощи, стандартов оснащения медицинских организаций.</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 до 1 декабря 2020 г, ответственные</a:t>
            </a:r>
            <a:r>
              <a:rPr lang="en-US" sz="2200" dirty="0">
                <a:latin typeface="Arial" panose="020B0604020202020204" pitchFamily="34" charset="0"/>
                <a:cs typeface="Arial" panose="020B0604020202020204" pitchFamily="34" charset="0"/>
              </a:rPr>
              <a:t> – </a:t>
            </a:r>
            <a:r>
              <a:rPr lang="ru-RU" sz="2200" dirty="0">
                <a:latin typeface="Arial" panose="020B0604020202020204" pitchFamily="34" charset="0"/>
                <a:cs typeface="Arial" panose="020B0604020202020204" pitchFamily="34" charset="0"/>
              </a:rPr>
              <a:t>НМП)</a:t>
            </a:r>
            <a:endParaRPr lang="en-US" sz="2200" dirty="0">
              <a:latin typeface="Arial" panose="020B0604020202020204" pitchFamily="34" charset="0"/>
              <a:cs typeface="Arial" panose="020B0604020202020204" pitchFamily="34" charset="0"/>
            </a:endParaRPr>
          </a:p>
          <a:p>
            <a:pPr marL="0" indent="0">
              <a:buNone/>
            </a:pP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8. Предложить Правительству РФ разработать систему социально- экономической мотивации граждан и работодателей,  по сохранению и укреплению здоровья, для чего разработать и внести в Государственную Думу РФ необходимы изменения в 323 ФЗ и другие законодательные акты РФ. </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    При разработке данной системы предусмотреть обязанность граждан РФ по прохождению диспансеризации и выполнения календаря профилактических прививок - как необходимого условия получения медицинской помощи по Программе государственных гарантий бесплатной медицинской помощи.</a:t>
            </a:r>
            <a:br>
              <a:rPr lang="ru-RU" sz="2200" dirty="0">
                <a:latin typeface="Arial" panose="020B0604020202020204" pitchFamily="34" charset="0"/>
                <a:cs typeface="Arial" panose="020B0604020202020204" pitchFamily="34" charset="0"/>
              </a:rPr>
            </a:br>
            <a:r>
              <a:rPr lang="ru-RU" sz="2200" dirty="0">
                <a:latin typeface="Arial" panose="020B0604020202020204" pitchFamily="34" charset="0"/>
                <a:cs typeface="Arial" panose="020B0604020202020204" pitchFamily="34" charset="0"/>
              </a:rPr>
              <a:t>(срок- до 1 декабря 2019 г, ответственные </a:t>
            </a:r>
            <a:r>
              <a:rPr lang="en-US" sz="2200" dirty="0">
                <a:latin typeface="Arial" panose="020B0604020202020204" pitchFamily="34" charset="0"/>
                <a:cs typeface="Arial" panose="020B0604020202020204" pitchFamily="34" charset="0"/>
              </a:rPr>
              <a:t>–</a:t>
            </a:r>
            <a:r>
              <a:rPr lang="ru-RU" sz="2200" dirty="0">
                <a:latin typeface="Arial" panose="020B0604020202020204" pitchFamily="34" charset="0"/>
                <a:cs typeface="Arial" panose="020B0604020202020204" pitchFamily="34" charset="0"/>
              </a:rPr>
              <a:t> НМП)</a:t>
            </a:r>
          </a:p>
        </p:txBody>
      </p:sp>
    </p:spTree>
    <p:extLst>
      <p:ext uri="{BB962C8B-B14F-4D97-AF65-F5344CB8AC3E}">
        <p14:creationId xmlns:p14="http://schemas.microsoft.com/office/powerpoint/2010/main" val="3783471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0001" y="138945"/>
            <a:ext cx="7010510" cy="1569660"/>
          </a:xfrm>
          <a:prstGeom prst="rect">
            <a:avLst/>
          </a:prstGeom>
          <a:noFill/>
        </p:spPr>
        <p:txBody>
          <a:bodyPr wrap="none" rtlCol="0">
            <a:spAutoFit/>
          </a:bodyPr>
          <a:lstStyle/>
          <a:p>
            <a:pPr algn="ctr"/>
            <a:r>
              <a:rPr lang="ru-RU" sz="2400" b="1" dirty="0"/>
              <a:t>Перечень поручений Президента</a:t>
            </a:r>
          </a:p>
          <a:p>
            <a:pPr algn="ctr"/>
            <a:r>
              <a:rPr lang="ru-RU" sz="2400" b="1" dirty="0"/>
              <a:t>по итогам совещания по вопросам модернизации </a:t>
            </a:r>
          </a:p>
          <a:p>
            <a:pPr algn="ctr"/>
            <a:r>
              <a:rPr lang="ru-RU" sz="2400" b="1" dirty="0"/>
              <a:t>первичного звена здравоохранения</a:t>
            </a:r>
          </a:p>
          <a:p>
            <a:pPr algn="ctr"/>
            <a:endParaRPr lang="ru-RU" sz="2400" b="1" dirty="0"/>
          </a:p>
        </p:txBody>
      </p:sp>
      <p:sp>
        <p:nvSpPr>
          <p:cNvPr id="3" name="Прямоугольник 2"/>
          <p:cNvSpPr/>
          <p:nvPr/>
        </p:nvSpPr>
        <p:spPr>
          <a:xfrm>
            <a:off x="399730" y="1427251"/>
            <a:ext cx="8531052" cy="5170646"/>
          </a:xfrm>
          <a:prstGeom prst="rect">
            <a:avLst/>
          </a:prstGeom>
        </p:spPr>
        <p:txBody>
          <a:bodyPr wrap="square">
            <a:spAutoFit/>
          </a:bodyPr>
          <a:lstStyle/>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1. Правительству Российской Федерации:</a:t>
            </a:r>
            <a:endParaRPr lang="ru-RU" sz="2200" b="1"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а)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разработать и утвердить принципы модернизации первичного звена здравоохранения.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20 сентября 2019 г., далее – до 1 октября 2019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б)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обеспечить при участии органов исполнительной власти субъектов Российской Федерации проведение анализа состояния первичного звена здравоохранения, в том числе оценку:</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уровня заработной платы медицинских работников медицинских организаций, оказывающих первичную медико-санитарную помощь, и эффективности применяемых систем оплаты труда;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степени износа медицинского оборудования, транспортных средств и зданий медицинских организаций.</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Срок – 30 ноября 2019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2471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1305" y="481161"/>
            <a:ext cx="8641583" cy="6203558"/>
          </a:xfrm>
          <a:prstGeom prst="rect">
            <a:avLst/>
          </a:prstGeom>
        </p:spPr>
        <p:txBody>
          <a:bodyPr wrap="square">
            <a:spAutoFit/>
          </a:bodyPr>
          <a:lstStyle/>
          <a:p>
            <a:pPr>
              <a:spcAft>
                <a:spcPts val="0"/>
              </a:spcAft>
            </a:pPr>
            <a:r>
              <a:rPr lang="ru-RU" sz="2000" b="1"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в)</a:t>
            </a:r>
            <a:r>
              <a:rPr lang="ru-RU" sz="20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 организовать разработку органами исполнительной власти субъектов Российской Федерации до 10 января 2020 г. региональных программ модернизации первичного звена здравоохранения на основе указанных в подпунктах «а» и «б» настоящего пункта принципов модернизации первичного звена здравоохранения, анализа и оценки его состояния, предусмотрев проведение экспертизы этих программ и их утверждение до 1 июля 2020 г.</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ru-RU" sz="20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Доклады – до 1 марта 2020 г. и до 15 июля 2020 г.;</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ru-RU" sz="2000" b="1"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г) </a:t>
            </a:r>
            <a:r>
              <a:rPr lang="ru-RU" sz="20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издать нормативные правовые акты, необходимые для обеспечения контроля за реализацией региональных программ модернизации первичного звена здравоохранения, предусмотренных подпунктом «в» настоящего пункта.</a:t>
            </a:r>
            <a:endParaRPr lang="ru-RU" sz="2000" dirty="0">
              <a:effectLst/>
              <a:latin typeface="Arial" panose="020B0604020202020204" pitchFamily="34" charset="0"/>
              <a:ea typeface="Calibri" panose="020F0502020204030204" pitchFamily="34" charset="0"/>
              <a:cs typeface="Arial" panose="020B0604020202020204" pitchFamily="34" charset="0"/>
            </a:endParaRPr>
          </a:p>
          <a:p>
            <a:pPr>
              <a:spcAft>
                <a:spcPts val="0"/>
              </a:spcAft>
            </a:pPr>
            <a:r>
              <a:rPr lang="ru-RU" sz="2000" dirty="0">
                <a:solidFill>
                  <a:srgbClr val="020C22"/>
                </a:solidFill>
                <a:effectLst/>
                <a:latin typeface="Arial" panose="020B0604020202020204" pitchFamily="34" charset="0"/>
                <a:ea typeface="Times New Roman" panose="02020603050405020304" pitchFamily="18" charset="0"/>
                <a:cs typeface="Arial" panose="020B0604020202020204" pitchFamily="34" charset="0"/>
              </a:rPr>
              <a:t>Срок – 1 марта 2020 г.;</a:t>
            </a:r>
          </a:p>
          <a:p>
            <a:r>
              <a:rPr lang="ru-RU" sz="2000" b="1" dirty="0">
                <a:latin typeface="Arial" panose="020B0604020202020204" pitchFamily="34" charset="0"/>
                <a:cs typeface="Arial" panose="020B0604020202020204" pitchFamily="34" charset="0"/>
              </a:rPr>
              <a:t>д) </a:t>
            </a:r>
            <a:r>
              <a:rPr lang="ru-RU" sz="2000" dirty="0">
                <a:latin typeface="Arial" panose="020B0604020202020204" pitchFamily="34" charset="0"/>
                <a:cs typeface="Arial" panose="020B0604020202020204" pitchFamily="34" charset="0"/>
              </a:rPr>
              <a:t>представить предложения об источниках финансирования мероприятий, включенных в региональные программы модернизации первичного звена здравоохранения, предусмотренные подпунктом «в» настоящего пункта, а также об объемах финансирования таких мероприятий за счет средств федерального бюджета.</a:t>
            </a:r>
          </a:p>
          <a:p>
            <a:r>
              <a:rPr lang="ru-RU" sz="2000" dirty="0">
                <a:latin typeface="Arial" panose="020B0604020202020204" pitchFamily="34" charset="0"/>
                <a:cs typeface="Arial" panose="020B0604020202020204" pitchFamily="34" charset="0"/>
              </a:rPr>
              <a:t>Доклады – до 30 октября 2019 г. и до 1 марта 2020 г.;</a:t>
            </a:r>
          </a:p>
          <a:p>
            <a:pPr>
              <a:lnSpc>
                <a:spcPts val="1950"/>
              </a:lnSpc>
              <a:spcAft>
                <a:spcPts val="0"/>
              </a:spcAft>
            </a:pPr>
            <a:endParaRPr lang="ru-RU" sz="2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0861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2417" y="705793"/>
            <a:ext cx="8551147" cy="6104235"/>
          </a:xfrm>
          <a:prstGeom prst="rect">
            <a:avLst/>
          </a:prstGeom>
        </p:spPr>
        <p:txBody>
          <a:bodyPr wrap="square">
            <a:spAutoFit/>
          </a:bodyPr>
          <a:lstStyle/>
          <a:p>
            <a:pPr>
              <a:spcAft>
                <a:spcPts val="0"/>
              </a:spcAft>
            </a:pPr>
            <a:r>
              <a:rPr lang="ru-RU" sz="2200" b="1"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е) </a:t>
            </a: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обеспечить внесение в законодательство Российской Федерации изменений, предусматривающих:</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установление с учетом ранее данных поручений обязательных требований к медицинским организациям, которые претендуют на статус медицинской организации, внедряющей новую модель оказания гражданам первичной медико-санитарной помощи;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утверждение порядка определения степени соответствия медицинских организаций обязательным требованиям, предъявляемым к медицинской организации, внедряющей новую модель оказания гражданам первичной медико-санитарной помощи;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создание механизма мотивации руководителей и медицинских работников медицинских организаций первичного звена здравоохранения с учетом внедрения новой модели оказания гражданам первичной медико-санитарной помощи;</a:t>
            </a:r>
          </a:p>
          <a:p>
            <a:pPr>
              <a:lnSpc>
                <a:spcPts val="1950"/>
              </a:lnSpc>
              <a:spcAft>
                <a:spcPts val="0"/>
              </a:spcAft>
            </a:pP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40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209" y="669197"/>
            <a:ext cx="8721969" cy="5509200"/>
          </a:xfrm>
          <a:prstGeom prst="rect">
            <a:avLst/>
          </a:prstGeom>
        </p:spPr>
        <p:txBody>
          <a:bodyPr wrap="square">
            <a:spAutoFit/>
          </a:bodyPr>
          <a:lstStyle/>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утверждение порядка контроля за своевременностью представления субъектами Российской Федерации информации, которая вносится в геоинформационную подсистему единой государственной информационной системы в сфере здравоохранения (далее – геоинформационная подсистема), полнотой и достоверностью этой информации в целях рационального территориального планирования сети медицинских организаций первичного звена здравоохранения;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установление административной ответственности высших должностных лиц (руководителей высших исполнительных органов государственной власти) субъектов Российской Федерации за нарушение порядка и сроков представления информации, которая вносится в геоинформационную подсистему, а также за представление неполной и (или) недостоверной информации;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65227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1693" y="216525"/>
            <a:ext cx="8581292" cy="6524863"/>
          </a:xfrm>
          <a:prstGeom prst="rect">
            <a:avLst/>
          </a:prstGeom>
        </p:spPr>
        <p:txBody>
          <a:bodyPr wrap="square">
            <a:spAutoFit/>
          </a:bodyPr>
          <a:lstStyle/>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наделение Росздравнадзора полномочиями по определению степени соответствия медицинских организаций обязательным требованиям, предъявляемым к медицинской организации, внедряющей новую модель оказания гражданам первичной медико-санитарной помощи, по периодическому подтверждению степени соответствия, а также полномочиями по контролю за своевременностью внесения в геоинформационную подсистему информации об объектах здравоохранения и по проверке ее достоверности. Предусмотреть для реализации указанных полномочий соответствующую штатную численность Росздравнадзора;</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актуализацию нормативов и правил эксплуатации зданий медицинских организаций в целях определения сроков и объемов проведения их капитального ремонта и реконструкции;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утверждение для каждого субъекта Российской Федерации предельной стоимости капитального ремонта объектов здравоохранения в расчете на один кв. метр;</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30042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92851" y="526132"/>
            <a:ext cx="7968343" cy="5847755"/>
          </a:xfrm>
          <a:prstGeom prst="rect">
            <a:avLst/>
          </a:prstGeom>
        </p:spPr>
        <p:txBody>
          <a:bodyPr wrap="square">
            <a:spAutoFit/>
          </a:bodyPr>
          <a:lstStyle/>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формирование базы данных типовых проектов зданий, при строительстве которых используются современные технологии и материалы и которые предназначены для размещения медицинских организаций первичного звена здравоохранения в населенных пунктах с учетом численности населения, прикрепленного к медицинским организациям для медицинского обслуживания, а также климатических и географических условий;</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наделение Минздрава России полномочиями по созданию и ведению федерального регистра лиц, получающих медицинское и фармацевтическое образование;</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обязательное согласование с Минздравом России кандидатуры на должность руководителя органа управления здравоохранением субъекта Российской Федерации.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Срок – 1 июля 2020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61534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03384" y="1494153"/>
            <a:ext cx="7898005" cy="3816429"/>
          </a:xfrm>
          <a:prstGeom prst="rect">
            <a:avLst/>
          </a:prstGeom>
        </p:spPr>
        <p:txBody>
          <a:bodyPr wrap="square">
            <a:spAutoFit/>
          </a:bodyPr>
          <a:lstStyle/>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ж) представить предложения, касающиеся:</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законодательного закрепления понятий «молодой специалист» и «врач-наставник» для обеспечения лицам, завершившим обучение по программам высшего образования по направлению подготовки «Здравоохранение и медицинские науки», возможности осуществлять медицинскую деятельность в медицинских организациях государственной и муниципальной систем здравоохранения под контролем опытных специалистов в течение трех лет.</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1 октября 2019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8553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7005" y="211988"/>
            <a:ext cx="8515979" cy="6524863"/>
          </a:xfrm>
          <a:prstGeom prst="rect">
            <a:avLst/>
          </a:prstGeom>
        </p:spPr>
        <p:txBody>
          <a:bodyPr wrap="square">
            <a:spAutoFit/>
          </a:bodyPr>
          <a:lstStyle/>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совершенствования порядка лицензирования медицинской деятельности, в том числе внедрения процедуры предварительного согласования органами исполнительной власти субъектов Российской Федерации решений о создании медицинской организации либо об изменении профиля ее деятельности;</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установления ежемесячных дополнительных денежных выплат медицинским работникам медицинских организаций, оказывающих первичную медико-санитарную помощь;</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0"/>
              </a:spcAft>
              <a:buFont typeface="Arial" panose="020B0604020202020204" pitchFamily="34" charset="0"/>
              <a:buChar char="•"/>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введения дополнительного повышающего коэффициента к единовременным компенсационным выплатам медицинским работникам, соответствующим установленным критериям и прибывшим (переехавшим) на работу в сельские населенные пункты, либо рабочие поселки, либо поселки городского типа, расположенные в районах Крайнего Севера и приравненных к ним местностях, Арктической зоне, а также на удаленных территориях с низкой транспортной доступностью.</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ru-RU" sz="2200" dirty="0">
                <a:solidFill>
                  <a:srgbClr val="020C22"/>
                </a:solidFill>
                <a:effectLst/>
                <a:latin typeface="Arial" panose="020B0604020202020204" pitchFamily="34" charset="0"/>
                <a:ea typeface="Times New Roman" panose="02020603050405020304" pitchFamily="18" charset="0"/>
                <a:cs typeface="Times New Roman" panose="02020603050405020304" pitchFamily="18" charset="0"/>
              </a:rPr>
              <a:t>Доклад – до 1 ноября 2019 г.;</a:t>
            </a:r>
            <a:endParaRPr lang="ru-RU" sz="2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47035979"/>
      </p:ext>
    </p:extLst>
  </p:cSld>
  <p:clrMapOvr>
    <a:masterClrMapping/>
  </p:clrMapOvr>
</p:sld>
</file>

<file path=ppt/theme/theme1.xml><?xml version="1.0" encoding="utf-8"?>
<a:theme xmlns:a="http://schemas.openxmlformats.org/drawingml/2006/main" name="Тема Offic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TotalTime>
  <Words>178</Words>
  <Application>Microsoft Macintosh PowerPoint</Application>
  <PresentationFormat>Экран (4:3)</PresentationFormat>
  <Paragraphs>68</Paragraphs>
  <Slides>18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Calibri Light</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Предложения в проект решения Съезда НМП </vt:lpstr>
      <vt:lpstr>Презентация PowerPoint</vt:lpstr>
      <vt:lpstr>Презентация PowerPoint</vt:lpstr>
      <vt:lpstr>Презентация PowerPoint</vt:lpstr>
    </vt:vector>
  </TitlesOfParts>
  <Company>Hewlett-Packard Company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Главный Врач</dc:creator>
  <cp:lastModifiedBy>Microsoft Office User</cp:lastModifiedBy>
  <cp:revision>9</cp:revision>
  <dcterms:created xsi:type="dcterms:W3CDTF">2019-10-04T05:37:42Z</dcterms:created>
  <dcterms:modified xsi:type="dcterms:W3CDTF">2019-10-06T20:30:53Z</dcterms:modified>
</cp:coreProperties>
</file>