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7" r:id="rId2"/>
    <p:sldId id="309" r:id="rId3"/>
    <p:sldId id="310" r:id="rId4"/>
    <p:sldId id="311" r:id="rId5"/>
    <p:sldId id="312" r:id="rId6"/>
    <p:sldId id="325" r:id="rId7"/>
    <p:sldId id="257" r:id="rId8"/>
    <p:sldId id="313" r:id="rId9"/>
    <p:sldId id="319" r:id="rId10"/>
    <p:sldId id="320" r:id="rId11"/>
    <p:sldId id="321" r:id="rId12"/>
    <p:sldId id="315" r:id="rId13"/>
    <p:sldId id="317" r:id="rId14"/>
    <p:sldId id="318" r:id="rId15"/>
    <p:sldId id="322" r:id="rId16"/>
    <p:sldId id="261" r:id="rId17"/>
    <p:sldId id="323" r:id="rId18"/>
    <p:sldId id="324" r:id="rId19"/>
    <p:sldId id="276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277" r:id="rId32"/>
    <p:sldId id="278" r:id="rId33"/>
    <p:sldId id="279" r:id="rId34"/>
    <p:sldId id="280" r:id="rId35"/>
    <p:sldId id="281" r:id="rId36"/>
    <p:sldId id="282" r:id="rId37"/>
    <p:sldId id="308" r:id="rId38"/>
    <p:sldId id="32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0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8CFC19-5B18-4ED5-B577-F778E94E950E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919E086-C6F4-4350-885D-76D0332DD87C}">
      <dgm:prSet phldrT="[Текст]"/>
      <dgm:spPr/>
      <dgm:t>
        <a:bodyPr/>
        <a:lstStyle/>
        <a:p>
          <a:r>
            <a:rPr lang="ru-RU" b="1" i="0" u="none" dirty="0" smtClean="0"/>
            <a:t>Основными проблемами названы</a:t>
          </a:r>
          <a:r>
            <a:rPr lang="ru-RU" b="1" i="0" dirty="0" smtClean="0"/>
            <a:t>:</a:t>
          </a:r>
          <a:endParaRPr lang="ru-RU" dirty="0"/>
        </a:p>
      </dgm:t>
    </dgm:pt>
    <dgm:pt modelId="{22F712D4-9740-4093-A29E-A7A32089BF63}" type="parTrans" cxnId="{54F794AF-CB52-47D9-9156-11FA0A21A696}">
      <dgm:prSet/>
      <dgm:spPr/>
      <dgm:t>
        <a:bodyPr/>
        <a:lstStyle/>
        <a:p>
          <a:endParaRPr lang="ru-RU"/>
        </a:p>
      </dgm:t>
    </dgm:pt>
    <dgm:pt modelId="{A279A157-E013-4A5E-8913-44F666F6A517}" type="sibTrans" cxnId="{54F794AF-CB52-47D9-9156-11FA0A21A696}">
      <dgm:prSet/>
      <dgm:spPr/>
      <dgm:t>
        <a:bodyPr/>
        <a:lstStyle/>
        <a:p>
          <a:endParaRPr lang="ru-RU"/>
        </a:p>
      </dgm:t>
    </dgm:pt>
    <dgm:pt modelId="{5F2E83E7-7344-4CED-9BBA-F88015DB4759}">
      <dgm:prSet phldrT="[Текст]" custT="1"/>
      <dgm:spPr/>
      <dgm:t>
        <a:bodyPr/>
        <a:lstStyle/>
        <a:p>
          <a:r>
            <a:rPr lang="ru-RU" sz="2400" dirty="0" smtClean="0"/>
            <a:t>Технические</a:t>
          </a:r>
          <a:endParaRPr lang="ru-RU" sz="2400" dirty="0"/>
        </a:p>
      </dgm:t>
    </dgm:pt>
    <dgm:pt modelId="{11687B22-12AA-4D1C-B4D1-9252AE48398F}" type="parTrans" cxnId="{D9538D05-BD7B-4782-9AF9-AFB047ECE03F}">
      <dgm:prSet/>
      <dgm:spPr/>
      <dgm:t>
        <a:bodyPr/>
        <a:lstStyle/>
        <a:p>
          <a:endParaRPr lang="ru-RU"/>
        </a:p>
      </dgm:t>
    </dgm:pt>
    <dgm:pt modelId="{DD66F644-C0ED-4A12-A588-A7A60E0C07C6}" type="sibTrans" cxnId="{D9538D05-BD7B-4782-9AF9-AFB047ECE03F}">
      <dgm:prSet/>
      <dgm:spPr/>
      <dgm:t>
        <a:bodyPr/>
        <a:lstStyle/>
        <a:p>
          <a:endParaRPr lang="ru-RU"/>
        </a:p>
      </dgm:t>
    </dgm:pt>
    <dgm:pt modelId="{92907890-1508-4E7D-ACA0-EFCD233E8C5B}">
      <dgm:prSet phldrT="[Текст]" custT="1"/>
      <dgm:spPr/>
      <dgm:t>
        <a:bodyPr/>
        <a:lstStyle/>
        <a:p>
          <a:r>
            <a:rPr lang="ru-RU" sz="2000" b="0" i="0" dirty="0" smtClean="0"/>
            <a:t>Несоответствие требований образовательных стандартов и </a:t>
          </a:r>
          <a:r>
            <a:rPr lang="ru-RU" sz="2000" b="0" i="0" dirty="0" err="1" smtClean="0"/>
            <a:t>профстандарта</a:t>
          </a:r>
          <a:endParaRPr lang="ru-RU" sz="2000" dirty="0"/>
        </a:p>
      </dgm:t>
    </dgm:pt>
    <dgm:pt modelId="{A5389860-0DF3-4FE9-82A4-69A59FA0EDE1}" type="parTrans" cxnId="{0866B5A6-4808-4F0B-B6E0-F1DBB5CFE974}">
      <dgm:prSet/>
      <dgm:spPr/>
      <dgm:t>
        <a:bodyPr/>
        <a:lstStyle/>
        <a:p>
          <a:endParaRPr lang="ru-RU"/>
        </a:p>
      </dgm:t>
    </dgm:pt>
    <dgm:pt modelId="{DE1BBA96-F8ED-4B41-AF0B-C70B206E9683}" type="sibTrans" cxnId="{0866B5A6-4808-4F0B-B6E0-F1DBB5CFE974}">
      <dgm:prSet/>
      <dgm:spPr/>
      <dgm:t>
        <a:bodyPr/>
        <a:lstStyle/>
        <a:p>
          <a:endParaRPr lang="ru-RU"/>
        </a:p>
      </dgm:t>
    </dgm:pt>
    <dgm:pt modelId="{9E5E24E7-C6BA-4A9E-81B2-0EA2A0A25C0B}">
      <dgm:prSet phldrT="[Текст]" custT="1"/>
      <dgm:spPr/>
      <dgm:t>
        <a:bodyPr/>
        <a:lstStyle/>
        <a:p>
          <a:r>
            <a:rPr lang="ru-RU" sz="2000" b="0" i="0" dirty="0" smtClean="0"/>
            <a:t>Качество формирования АК и подготовки экспертов, дублирование функций аккредитации и </a:t>
          </a:r>
          <a:r>
            <a:rPr lang="ru-RU" sz="2000" b="0" i="0" dirty="0" err="1" smtClean="0"/>
            <a:t>госэкзамена</a:t>
          </a:r>
          <a:r>
            <a:rPr lang="ru-RU" sz="2000" b="0" i="0" dirty="0" smtClean="0"/>
            <a:t> (ГИА) </a:t>
          </a:r>
          <a:endParaRPr lang="ru-RU" sz="2000" dirty="0"/>
        </a:p>
      </dgm:t>
    </dgm:pt>
    <dgm:pt modelId="{27976FEC-E875-4B8F-B551-A51F7C4F6EB5}" type="parTrans" cxnId="{17294371-93B2-4EC7-A53B-2CCA48D7F775}">
      <dgm:prSet/>
      <dgm:spPr/>
      <dgm:t>
        <a:bodyPr/>
        <a:lstStyle/>
        <a:p>
          <a:endParaRPr lang="ru-RU"/>
        </a:p>
      </dgm:t>
    </dgm:pt>
    <dgm:pt modelId="{F458EF32-4B9C-47D2-B7FB-D39EC436FD87}" type="sibTrans" cxnId="{17294371-93B2-4EC7-A53B-2CCA48D7F775}">
      <dgm:prSet/>
      <dgm:spPr/>
      <dgm:t>
        <a:bodyPr/>
        <a:lstStyle/>
        <a:p>
          <a:endParaRPr lang="ru-RU"/>
        </a:p>
      </dgm:t>
    </dgm:pt>
    <dgm:pt modelId="{17A4220D-077D-432E-A5A8-E51BDCB24A2F}" type="pres">
      <dgm:prSet presAssocID="{B48CFC19-5B18-4ED5-B577-F778E94E950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ADBCF5-0BEB-4648-B3E1-BE2F394B1A61}" type="pres">
      <dgm:prSet presAssocID="{8919E086-C6F4-4350-885D-76D0332DD87C}" presName="roof" presStyleLbl="dkBgShp" presStyleIdx="0" presStyleCnt="2" custScaleY="70313" custLinFactNeighborY="15161"/>
      <dgm:spPr/>
      <dgm:t>
        <a:bodyPr/>
        <a:lstStyle/>
        <a:p>
          <a:endParaRPr lang="ru-RU"/>
        </a:p>
      </dgm:t>
    </dgm:pt>
    <dgm:pt modelId="{A66C0377-6BD8-47CC-ACF1-FA4D70B4674A}" type="pres">
      <dgm:prSet presAssocID="{8919E086-C6F4-4350-885D-76D0332DD87C}" presName="pillars" presStyleCnt="0"/>
      <dgm:spPr/>
    </dgm:pt>
    <dgm:pt modelId="{FF8579DF-872C-4A07-A13F-AEDB5506CFAF}" type="pres">
      <dgm:prSet presAssocID="{8919E086-C6F4-4350-885D-76D0332DD87C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2D7C46-4CE3-4741-93DD-5311B6107AC1}" type="pres">
      <dgm:prSet presAssocID="{92907890-1508-4E7D-ACA0-EFCD233E8C5B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C9A2D2-D214-44F1-BA82-136AA22A4398}" type="pres">
      <dgm:prSet presAssocID="{9E5E24E7-C6BA-4A9E-81B2-0EA2A0A25C0B}" presName="pillarX" presStyleLbl="node1" presStyleIdx="2" presStyleCnt="3" custScaleX="105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2793D-E775-4B05-9A8A-9E7D072A2D68}" type="pres">
      <dgm:prSet presAssocID="{8919E086-C6F4-4350-885D-76D0332DD87C}" presName="base" presStyleLbl="dkBgShp" presStyleIdx="1" presStyleCnt="2" custLinFactNeighborY="8388"/>
      <dgm:spPr/>
    </dgm:pt>
  </dgm:ptLst>
  <dgm:cxnLst>
    <dgm:cxn modelId="{B113D509-E8B9-2F45-81D8-4696073F2CEB}" type="presOf" srcId="{5F2E83E7-7344-4CED-9BBA-F88015DB4759}" destId="{FF8579DF-872C-4A07-A13F-AEDB5506CFAF}" srcOrd="0" destOrd="0" presId="urn:microsoft.com/office/officeart/2005/8/layout/hList3"/>
    <dgm:cxn modelId="{D9538D05-BD7B-4782-9AF9-AFB047ECE03F}" srcId="{8919E086-C6F4-4350-885D-76D0332DD87C}" destId="{5F2E83E7-7344-4CED-9BBA-F88015DB4759}" srcOrd="0" destOrd="0" parTransId="{11687B22-12AA-4D1C-B4D1-9252AE48398F}" sibTransId="{DD66F644-C0ED-4A12-A588-A7A60E0C07C6}"/>
    <dgm:cxn modelId="{7E8B66E7-79C6-654C-8016-76C1E43B7AD5}" type="presOf" srcId="{B48CFC19-5B18-4ED5-B577-F778E94E950E}" destId="{17A4220D-077D-432E-A5A8-E51BDCB24A2F}" srcOrd="0" destOrd="0" presId="urn:microsoft.com/office/officeart/2005/8/layout/hList3"/>
    <dgm:cxn modelId="{1965008B-8151-7F4D-B4A3-DD65C2331A4C}" type="presOf" srcId="{92907890-1508-4E7D-ACA0-EFCD233E8C5B}" destId="{752D7C46-4CE3-4741-93DD-5311B6107AC1}" srcOrd="0" destOrd="0" presId="urn:microsoft.com/office/officeart/2005/8/layout/hList3"/>
    <dgm:cxn modelId="{B15DD37D-C7E9-454C-A757-5F5A63078EA6}" type="presOf" srcId="{9E5E24E7-C6BA-4A9E-81B2-0EA2A0A25C0B}" destId="{D9C9A2D2-D214-44F1-BA82-136AA22A4398}" srcOrd="0" destOrd="0" presId="urn:microsoft.com/office/officeart/2005/8/layout/hList3"/>
    <dgm:cxn modelId="{54F794AF-CB52-47D9-9156-11FA0A21A696}" srcId="{B48CFC19-5B18-4ED5-B577-F778E94E950E}" destId="{8919E086-C6F4-4350-885D-76D0332DD87C}" srcOrd="0" destOrd="0" parTransId="{22F712D4-9740-4093-A29E-A7A32089BF63}" sibTransId="{A279A157-E013-4A5E-8913-44F666F6A517}"/>
    <dgm:cxn modelId="{17294371-93B2-4EC7-A53B-2CCA48D7F775}" srcId="{8919E086-C6F4-4350-885D-76D0332DD87C}" destId="{9E5E24E7-C6BA-4A9E-81B2-0EA2A0A25C0B}" srcOrd="2" destOrd="0" parTransId="{27976FEC-E875-4B8F-B551-A51F7C4F6EB5}" sibTransId="{F458EF32-4B9C-47D2-B7FB-D39EC436FD87}"/>
    <dgm:cxn modelId="{DA67576C-03D4-F04D-8690-E0A9363C1408}" type="presOf" srcId="{8919E086-C6F4-4350-885D-76D0332DD87C}" destId="{B2ADBCF5-0BEB-4648-B3E1-BE2F394B1A61}" srcOrd="0" destOrd="0" presId="urn:microsoft.com/office/officeart/2005/8/layout/hList3"/>
    <dgm:cxn modelId="{0866B5A6-4808-4F0B-B6E0-F1DBB5CFE974}" srcId="{8919E086-C6F4-4350-885D-76D0332DD87C}" destId="{92907890-1508-4E7D-ACA0-EFCD233E8C5B}" srcOrd="1" destOrd="0" parTransId="{A5389860-0DF3-4FE9-82A4-69A59FA0EDE1}" sibTransId="{DE1BBA96-F8ED-4B41-AF0B-C70B206E9683}"/>
    <dgm:cxn modelId="{87A2B29E-BACD-E64F-9DB7-AF07BCD60168}" type="presParOf" srcId="{17A4220D-077D-432E-A5A8-E51BDCB24A2F}" destId="{B2ADBCF5-0BEB-4648-B3E1-BE2F394B1A61}" srcOrd="0" destOrd="0" presId="urn:microsoft.com/office/officeart/2005/8/layout/hList3"/>
    <dgm:cxn modelId="{DF2DB37E-C3FB-4E49-BF85-A85828A693D6}" type="presParOf" srcId="{17A4220D-077D-432E-A5A8-E51BDCB24A2F}" destId="{A66C0377-6BD8-47CC-ACF1-FA4D70B4674A}" srcOrd="1" destOrd="0" presId="urn:microsoft.com/office/officeart/2005/8/layout/hList3"/>
    <dgm:cxn modelId="{ECA3A96A-B7FE-BE43-B595-171DA74ACC64}" type="presParOf" srcId="{A66C0377-6BD8-47CC-ACF1-FA4D70B4674A}" destId="{FF8579DF-872C-4A07-A13F-AEDB5506CFAF}" srcOrd="0" destOrd="0" presId="urn:microsoft.com/office/officeart/2005/8/layout/hList3"/>
    <dgm:cxn modelId="{9DD9ECDD-4163-8942-9B5F-725B43EBF721}" type="presParOf" srcId="{A66C0377-6BD8-47CC-ACF1-FA4D70B4674A}" destId="{752D7C46-4CE3-4741-93DD-5311B6107AC1}" srcOrd="1" destOrd="0" presId="urn:microsoft.com/office/officeart/2005/8/layout/hList3"/>
    <dgm:cxn modelId="{D2AA2D5D-1AB5-3B4D-9E87-57FC17832D34}" type="presParOf" srcId="{A66C0377-6BD8-47CC-ACF1-FA4D70B4674A}" destId="{D9C9A2D2-D214-44F1-BA82-136AA22A4398}" srcOrd="2" destOrd="0" presId="urn:microsoft.com/office/officeart/2005/8/layout/hList3"/>
    <dgm:cxn modelId="{52566D03-848A-4141-AD9E-80D2E79D72E3}" type="presParOf" srcId="{17A4220D-077D-432E-A5A8-E51BDCB24A2F}" destId="{8CB2793D-E775-4B05-9A8A-9E7D072A2D6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DBCF5-0BEB-4648-B3E1-BE2F394B1A61}">
      <dsp:nvSpPr>
        <dsp:cNvPr id="0" name=""/>
        <dsp:cNvSpPr/>
      </dsp:nvSpPr>
      <dsp:spPr>
        <a:xfrm>
          <a:off x="0" y="304907"/>
          <a:ext cx="8715436" cy="94935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i="0" u="none" kern="1200" dirty="0" smtClean="0"/>
            <a:t>Основными проблемами названы</a:t>
          </a:r>
          <a:r>
            <a:rPr lang="ru-RU" sz="3900" b="1" i="0" kern="1200" dirty="0" smtClean="0"/>
            <a:t>:</a:t>
          </a:r>
          <a:endParaRPr lang="ru-RU" sz="3900" kern="1200" dirty="0"/>
        </a:p>
      </dsp:txBody>
      <dsp:txXfrm>
        <a:off x="0" y="304907"/>
        <a:ext cx="8715436" cy="949350"/>
      </dsp:txXfrm>
    </dsp:sp>
    <dsp:sp modelId="{FF8579DF-872C-4A07-A13F-AEDB5506CFAF}">
      <dsp:nvSpPr>
        <dsp:cNvPr id="0" name=""/>
        <dsp:cNvSpPr/>
      </dsp:nvSpPr>
      <dsp:spPr>
        <a:xfrm>
          <a:off x="1957" y="1249971"/>
          <a:ext cx="2855496" cy="2835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Технические</a:t>
          </a:r>
          <a:endParaRPr lang="ru-RU" sz="2400" kern="1200" dirty="0"/>
        </a:p>
      </dsp:txBody>
      <dsp:txXfrm>
        <a:off x="1957" y="1249971"/>
        <a:ext cx="2855496" cy="2835374"/>
      </dsp:txXfrm>
    </dsp:sp>
    <dsp:sp modelId="{752D7C46-4CE3-4741-93DD-5311B6107AC1}">
      <dsp:nvSpPr>
        <dsp:cNvPr id="0" name=""/>
        <dsp:cNvSpPr/>
      </dsp:nvSpPr>
      <dsp:spPr>
        <a:xfrm>
          <a:off x="2857454" y="1249971"/>
          <a:ext cx="2855496" cy="2835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/>
            <a:t>Несоответствие требований образовательных стандартов и </a:t>
          </a:r>
          <a:r>
            <a:rPr lang="ru-RU" sz="2000" b="0" i="0" kern="1200" dirty="0" err="1" smtClean="0"/>
            <a:t>профстандарта</a:t>
          </a:r>
          <a:endParaRPr lang="ru-RU" sz="2000" kern="1200" dirty="0"/>
        </a:p>
      </dsp:txBody>
      <dsp:txXfrm>
        <a:off x="2857454" y="1249971"/>
        <a:ext cx="2855496" cy="2835374"/>
      </dsp:txXfrm>
    </dsp:sp>
    <dsp:sp modelId="{D9C9A2D2-D214-44F1-BA82-136AA22A4398}">
      <dsp:nvSpPr>
        <dsp:cNvPr id="0" name=""/>
        <dsp:cNvSpPr/>
      </dsp:nvSpPr>
      <dsp:spPr>
        <a:xfrm>
          <a:off x="5712951" y="1249971"/>
          <a:ext cx="3000527" cy="2835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/>
            <a:t>Качество формирования АК и подготовки экспертов, дублирование функций аккредитации и </a:t>
          </a:r>
          <a:r>
            <a:rPr lang="ru-RU" sz="2000" b="0" i="0" kern="1200" dirty="0" err="1" smtClean="0"/>
            <a:t>госэкзамена</a:t>
          </a:r>
          <a:r>
            <a:rPr lang="ru-RU" sz="2000" b="0" i="0" kern="1200" dirty="0" smtClean="0"/>
            <a:t> (ГИА) </a:t>
          </a:r>
          <a:endParaRPr lang="ru-RU" sz="2000" kern="1200" dirty="0"/>
        </a:p>
      </dsp:txBody>
      <dsp:txXfrm>
        <a:off x="5712951" y="1249971"/>
        <a:ext cx="3000527" cy="2835374"/>
      </dsp:txXfrm>
    </dsp:sp>
    <dsp:sp modelId="{8CB2793D-E775-4B05-9A8A-9E7D072A2D68}">
      <dsp:nvSpPr>
        <dsp:cNvPr id="0" name=""/>
        <dsp:cNvSpPr/>
      </dsp:nvSpPr>
      <dsp:spPr>
        <a:xfrm>
          <a:off x="0" y="4111771"/>
          <a:ext cx="8715436" cy="31504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 (другой 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объекта, вверху и в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6300" b="1" dirty="0" smtClean="0"/>
              <a:t>Об участии Стоматологической ассоциации России в первичной аккредитации врачей, окончивших в 2016г.освоение программы высшего профессионального образования по специальности «Стоматология»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5900" b="1" dirty="0" smtClean="0">
                <a:solidFill>
                  <a:srgbClr val="FFFF00"/>
                </a:solidFill>
              </a:rPr>
              <a:t>Садовский В.В. Президент </a:t>
            </a:r>
            <a:r>
              <a:rPr lang="ru-RU" sz="5900" b="1" dirty="0" err="1" smtClean="0">
                <a:solidFill>
                  <a:srgbClr val="FFFF00"/>
                </a:solidFill>
              </a:rPr>
              <a:t>СтАР</a:t>
            </a:r>
            <a:r>
              <a:rPr lang="ru-RU" sz="5900" b="1" dirty="0" smtClean="0">
                <a:solidFill>
                  <a:srgbClr val="FFFF00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5900" b="1" dirty="0" smtClean="0">
                <a:solidFill>
                  <a:srgbClr val="FFFF00"/>
                </a:solidFill>
              </a:rPr>
              <a:t>Директор НИИАМС</a:t>
            </a:r>
            <a:endParaRPr lang="ru-RU" sz="59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90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риншот 2016-09-28 11.31.4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504" b="-70504"/>
          <a:stretch>
            <a:fillRect/>
          </a:stretch>
        </p:blipFill>
        <p:spPr>
          <a:xfrm>
            <a:off x="82582" y="928600"/>
            <a:ext cx="9061418" cy="5029200"/>
          </a:xfrm>
        </p:spPr>
      </p:pic>
    </p:spTree>
    <p:extLst>
      <p:ext uri="{BB962C8B-B14F-4D97-AF65-F5344CB8AC3E}">
        <p14:creationId xmlns:p14="http://schemas.microsoft.com/office/powerpoint/2010/main" val="1900086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риншот 2016-09-28 11.41.3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428" b="-30428"/>
          <a:stretch>
            <a:fillRect/>
          </a:stretch>
        </p:blipFill>
        <p:spPr>
          <a:xfrm>
            <a:off x="144696" y="-257200"/>
            <a:ext cx="8713931" cy="6541193"/>
          </a:xfrm>
        </p:spPr>
      </p:pic>
    </p:spTree>
    <p:extLst>
      <p:ext uri="{BB962C8B-B14F-4D97-AF65-F5344CB8AC3E}">
        <p14:creationId xmlns:p14="http://schemas.microsoft.com/office/powerpoint/2010/main" val="3451309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риншот 2016-09-05 11.06.31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" b="20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5646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риншот 2016-09-28 12.06.4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42" r="-13142"/>
          <a:stretch>
            <a:fillRect/>
          </a:stretch>
        </p:blipFill>
        <p:spPr>
          <a:xfrm>
            <a:off x="281065" y="992900"/>
            <a:ext cx="8435086" cy="4681578"/>
          </a:xfrm>
        </p:spPr>
      </p:pic>
    </p:spTree>
    <p:extLst>
      <p:ext uri="{BB962C8B-B14F-4D97-AF65-F5344CB8AC3E}">
        <p14:creationId xmlns:p14="http://schemas.microsoft.com/office/powerpoint/2010/main" val="809036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риншот 2016-09-28 12.08.46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798" b="-41798"/>
          <a:stretch>
            <a:fillRect/>
          </a:stretch>
        </p:blipFill>
        <p:spPr>
          <a:xfrm>
            <a:off x="248910" y="669862"/>
            <a:ext cx="8637829" cy="4794103"/>
          </a:xfrm>
        </p:spPr>
      </p:pic>
    </p:spTree>
    <p:extLst>
      <p:ext uri="{BB962C8B-B14F-4D97-AF65-F5344CB8AC3E}">
        <p14:creationId xmlns:p14="http://schemas.microsoft.com/office/powerpoint/2010/main" val="4238692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ккр бумажный стаф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92" b="343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08570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риншот 2016-09-28 11.27.3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787" b="-65787"/>
          <a:stretch>
            <a:fillRect/>
          </a:stretch>
        </p:blipFill>
        <p:spPr>
          <a:xfrm>
            <a:off x="200678" y="862763"/>
            <a:ext cx="8753682" cy="4858403"/>
          </a:xfrm>
        </p:spPr>
      </p:pic>
    </p:spTree>
    <p:extLst>
      <p:ext uri="{BB962C8B-B14F-4D97-AF65-F5344CB8AC3E}">
        <p14:creationId xmlns:p14="http://schemas.microsoft.com/office/powerpoint/2010/main" val="3128937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риншот 2016-09-05 11.07.17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1" b="111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99054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риншот 2016-09-05 11.07.40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7" b="144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1703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00100" y="707833"/>
            <a:ext cx="6929486" cy="550724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ru-RU" sz="3800" dirty="0" smtClean="0"/>
              <a:t>В 2016 году первичная аккредитация прошла в 57 ВУЗах страны</a:t>
            </a:r>
          </a:p>
          <a:p>
            <a:pPr>
              <a:spcBef>
                <a:spcPts val="0"/>
              </a:spcBef>
              <a:buNone/>
            </a:pPr>
            <a:endParaRPr lang="ru-RU" sz="3800" dirty="0" smtClean="0"/>
          </a:p>
          <a:p>
            <a:pPr>
              <a:spcBef>
                <a:spcPts val="1200"/>
              </a:spcBef>
            </a:pPr>
            <a:r>
              <a:rPr lang="ru-RU" sz="3800" dirty="0" smtClean="0"/>
              <a:t>По итогам аккредитации проведен опрос, в котором приняли участие 44 председателя АК</a:t>
            </a: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298841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1 этап-Подготовка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Октябрь 2015г.-Май 2016г.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13546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ккр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9" b="83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9903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ккр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9" b="83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4093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ккр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9" b="83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9143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кр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" b="6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72111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кр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92" b="343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1966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кр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157" r="-110157"/>
          <a:stretch>
            <a:fillRect/>
          </a:stretch>
        </p:blipFill>
        <p:spPr>
          <a:xfrm>
            <a:off x="-249488" y="589975"/>
            <a:ext cx="10192077" cy="5656730"/>
          </a:xfrm>
        </p:spPr>
      </p:pic>
    </p:spTree>
    <p:extLst>
      <p:ext uri="{BB962C8B-B14F-4D97-AF65-F5344CB8AC3E}">
        <p14:creationId xmlns:p14="http://schemas.microsoft.com/office/powerpoint/2010/main" val="797932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кр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92" b="343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7468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кр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157" r="-110157"/>
          <a:stretch>
            <a:fillRect/>
          </a:stretch>
        </p:blipFill>
        <p:spPr>
          <a:xfrm>
            <a:off x="-972970" y="204175"/>
            <a:ext cx="11670008" cy="6477000"/>
          </a:xfrm>
        </p:spPr>
      </p:pic>
    </p:spTree>
    <p:extLst>
      <p:ext uri="{BB962C8B-B14F-4D97-AF65-F5344CB8AC3E}">
        <p14:creationId xmlns:p14="http://schemas.microsoft.com/office/powerpoint/2010/main" val="1306758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кр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5" r="-6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706932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ошаль смотрит через стекло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89" b="291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56731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учеба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" b="6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82352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ВВ с Рош смотрят вперед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3" b="130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082680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339874"/>
          <a:ext cx="8643998" cy="615070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43338"/>
                <a:gridCol w="2571768"/>
                <a:gridCol w="714380"/>
                <a:gridCol w="1071570"/>
                <a:gridCol w="642942"/>
              </a:tblGrid>
              <a:tr h="449507">
                <a:tc rowSpan="3">
                  <a:txBody>
                    <a:bodyPr/>
                    <a:lstStyle/>
                    <a:p>
                      <a:pPr marL="10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/>
                        <a:t>1. На Ваш взгляд проведенная первичная аккредитация специалистов выполнила поставленные задачи?</a:t>
                      </a:r>
                      <a:endParaRPr lang="ru-RU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565200" lvl="1" algn="l">
                        <a:spcBef>
                          <a:spcPts val="300"/>
                        </a:spcBef>
                      </a:pP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Выполнила: </a:t>
                      </a:r>
                      <a:endParaRPr lang="ru-RU" sz="2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95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частично</a:t>
                      </a:r>
                      <a:r>
                        <a:rPr kumimoji="0"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 </a:t>
                      </a:r>
                      <a:endParaRPr lang="ru-RU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1" algn="l">
                        <a:spcBef>
                          <a:spcPts val="300"/>
                        </a:spcBef>
                      </a:pP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(27%)</a:t>
                      </a:r>
                      <a:endParaRPr lang="ru-RU" sz="16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1" algn="l">
                        <a:spcBef>
                          <a:spcPts val="300"/>
                        </a:spcBef>
                      </a:pP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99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полностью</a:t>
                      </a:r>
                      <a:r>
                        <a:rPr kumimoji="0"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 </a:t>
                      </a:r>
                      <a:endParaRPr lang="ru-RU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1" algn="l">
                        <a:spcBef>
                          <a:spcPts val="300"/>
                        </a:spcBef>
                      </a:pP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(73%)</a:t>
                      </a:r>
                      <a:endParaRPr lang="ru-RU" sz="16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1" algn="l">
                        <a:spcBef>
                          <a:spcPts val="300"/>
                        </a:spcBef>
                      </a:pP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9507">
                <a:tc rowSpan="9">
                  <a:txBody>
                    <a:bodyPr/>
                    <a:lstStyle/>
                    <a:p>
                      <a:pPr marL="10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/>
                        <a:t>2. Каковы, на Ваш взгляд, основные проблемы, возникшие при проведении первичной аккредитации?</a:t>
                      </a:r>
                    </a:p>
                    <a:p>
                      <a:pPr lvl="0">
                        <a:spcBef>
                          <a:spcPts val="500"/>
                        </a:spcBef>
                      </a:pPr>
                      <a:endParaRPr lang="ru-RU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08000" lvl="0">
                        <a:spcBef>
                          <a:spcPts val="500"/>
                        </a:spcBef>
                        <a:buFont typeface="Wingdings" pitchFamily="2" charset="2"/>
                        <a:buNone/>
                      </a:pP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Технические проблемы:</a:t>
                      </a: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ru-RU" sz="24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9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сбои в работе сервера, плохая  связь с ФЦА </a:t>
                      </a:r>
                      <a:endParaRPr lang="ru-RU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(82%)</a:t>
                      </a:r>
                      <a:endParaRPr lang="ru-RU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95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Организационные проблемы: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9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задержка нормативных документов и их внеплановая коррекция по ходу аккредитации</a:t>
                      </a:r>
                      <a:endParaRPr lang="ru-RU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kumimoji="0" lang="ru-RU" sz="16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(95%)</a:t>
                      </a:r>
                      <a:endParaRPr lang="ru-RU" sz="1400" dirty="0" smtClean="0"/>
                    </a:p>
                    <a:p>
                      <a:endParaRPr lang="ru-RU" sz="1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458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взаимодействие и обратная связь с ФЦА</a:t>
                      </a:r>
                      <a:endParaRPr lang="ru-RU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69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0" lang="ru-RU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неурегулированность</a:t>
                      </a: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совмещения с основным местом работы для экспертов</a:t>
                      </a:r>
                      <a:endParaRPr lang="ru-RU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9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недостаточная подготовка экспертов</a:t>
                      </a:r>
                      <a:endParaRPr lang="ru-RU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69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дублирование 1-2 этапов аккредитации с </a:t>
                      </a:r>
                      <a:r>
                        <a:rPr kumimoji="0" lang="ru-RU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госэкзаменами</a:t>
                      </a:r>
                      <a:endParaRPr lang="ru-RU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42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конфликт интересов с ВУЗом</a:t>
                      </a:r>
                      <a:endParaRPr lang="ru-RU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90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285729"/>
          <a:ext cx="8572560" cy="617886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50513"/>
                <a:gridCol w="5216083"/>
                <a:gridCol w="805964"/>
              </a:tblGrid>
              <a:tr h="492054">
                <a:tc rowSpan="6">
                  <a:txBody>
                    <a:bodyPr/>
                    <a:lstStyle/>
                    <a:p>
                      <a:pPr marL="108000"/>
                      <a:r>
                        <a:rPr lang="ru-RU" sz="1800" i="1" dirty="0" smtClean="0"/>
                        <a:t>3. Что нужно изменить для более качественного проведения первичной аккредитации?</a:t>
                      </a:r>
                      <a:endParaRPr lang="ru-RU" sz="1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>
                        <a:spcBef>
                          <a:spcPts val="500"/>
                        </a:spcBef>
                        <a:buFont typeface="Wingdings" pitchFamily="2" charset="2"/>
                        <a:buNone/>
                      </a:pP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Ускорить подведение итогов на этапах</a:t>
                      </a:r>
                      <a:endParaRPr lang="ru-RU" sz="1600" dirty="0" smtClean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 algn="ctr">
                        <a:spcBef>
                          <a:spcPts val="500"/>
                        </a:spcBef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6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920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lvl="0">
                        <a:spcBef>
                          <a:spcPts val="500"/>
                        </a:spcBef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Разработать ответы на задания по ОСКЭ 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 algn="ctr">
                        <a:spcBef>
                          <a:spcPts val="500"/>
                        </a:spcBef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16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69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lvl="0">
                        <a:spcBef>
                          <a:spcPts val="500"/>
                        </a:spcBef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Ввести вопросы с ориентацией на практическую работу 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 algn="ctr">
                        <a:spcBef>
                          <a:spcPts val="500"/>
                        </a:spcBef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12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049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lvl="0">
                        <a:spcBef>
                          <a:spcPts val="500"/>
                        </a:spcBef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Создать региональные центры по аккредитации с формированием штата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(делопроизводство, </a:t>
                      </a:r>
                      <a:r>
                        <a:rPr lang="ru-RU" sz="1600" dirty="0" err="1" smtClean="0"/>
                        <a:t>техподдержка</a:t>
                      </a:r>
                      <a:r>
                        <a:rPr lang="ru-RU" sz="1600" dirty="0" smtClean="0"/>
                        <a:t>, ответственный секретарь)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 algn="ctr">
                        <a:spcBef>
                          <a:spcPts val="500"/>
                        </a:spcBef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17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2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lvl="0">
                        <a:spcBef>
                          <a:spcPts val="500"/>
                        </a:spcBef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2-й этап оценивать экспертам 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 algn="ctr">
                        <a:spcBef>
                          <a:spcPts val="500"/>
                        </a:spcBef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18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lvl="0">
                        <a:spcBef>
                          <a:spcPts val="500"/>
                        </a:spcBef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Расширить интервалы между этапами 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 algn="ctr">
                        <a:spcBef>
                          <a:spcPts val="500"/>
                        </a:spcBef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48021">
                <a:tc rowSpan="3">
                  <a:txBody>
                    <a:bodyPr/>
                    <a:lstStyle/>
                    <a:p>
                      <a:pPr marL="108000" lvl="0"/>
                      <a:r>
                        <a:rPr lang="ru-RU" sz="1800" i="1" dirty="0" smtClean="0"/>
                        <a:t>4. Что нужно изменить в подходах </a:t>
                      </a:r>
                      <a:r>
                        <a:rPr lang="ru-RU" sz="1800" i="1" dirty="0" err="1" smtClean="0"/>
                        <a:t>СтАР</a:t>
                      </a:r>
                      <a:r>
                        <a:rPr lang="ru-RU" sz="1800" i="1" dirty="0" smtClean="0"/>
                        <a:t> к организации и проведению первичной аккредитации?</a:t>
                      </a:r>
                      <a:endParaRPr lang="ru-RU" sz="1800" i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 algn="l">
                        <a:spcBef>
                          <a:spcPts val="500"/>
                        </a:spcBef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Участвовать в разработке тестов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</a:t>
                      </a:r>
                      <a:endParaRPr lang="ru-RU" sz="16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5920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lvl="0" algn="l">
                        <a:spcBef>
                          <a:spcPts val="500"/>
                        </a:spcBef>
                        <a:buFont typeface="Wingdings" pitchFamily="2" charset="2"/>
                        <a:buNone/>
                      </a:pP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Участвовать в формировании комиссий с учетом специальностей экспертов. </a:t>
                      </a:r>
                    </a:p>
                    <a:p>
                      <a:pPr marL="108000" lvl="0" algn="l">
                        <a:spcBef>
                          <a:spcPts val="500"/>
                        </a:spcBef>
                        <a:buFont typeface="Wingdings" pitchFamily="2" charset="2"/>
                        <a:buNone/>
                      </a:pP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Разработать положение, определив условия</a:t>
                      </a:r>
                      <a:r>
                        <a:rPr kumimoji="0" lang="ru-RU" sz="16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работы, вознаграждения, оплаты командировок, выдачи кредитов, полномочия председателя комиссии.</a:t>
                      </a:r>
                      <a:r>
                        <a:rPr lang="ru-RU" sz="1600" dirty="0" smtClean="0"/>
                        <a:t>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19</a:t>
                      </a:r>
                      <a:endParaRPr lang="ru-RU" sz="16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18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lvl="0" algn="l">
                        <a:spcBef>
                          <a:spcPts val="500"/>
                        </a:spcBef>
                        <a:buFont typeface="Wingdings" pitchFamily="2" charset="2"/>
                        <a:buNone/>
                      </a:pP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Участвовать в подготовке экспертов</a:t>
                      </a:r>
                      <a:endParaRPr lang="ru-RU" sz="1600" dirty="0" smtClean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</a:t>
                      </a:r>
                      <a:endParaRPr lang="ru-RU" sz="16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44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357166"/>
          <a:ext cx="8572560" cy="58503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43206"/>
                <a:gridCol w="5143536"/>
                <a:gridCol w="785818"/>
              </a:tblGrid>
              <a:tr h="571504">
                <a:tc rowSpan="10"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 smtClean="0"/>
                        <a:t>5. Ваши замечания и предложения МЗ РФ по проведению первичной аккредитации?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>
                        <a:spcBef>
                          <a:spcPts val="500"/>
                        </a:spcBef>
                        <a:buFontTx/>
                        <a:buNone/>
                      </a:pPr>
                      <a:r>
                        <a:rPr lang="ru-RU" sz="1700" dirty="0" smtClean="0"/>
                        <a:t>Объединить (частично) </a:t>
                      </a:r>
                      <a:r>
                        <a:rPr lang="ru-RU" sz="1700" dirty="0" err="1" smtClean="0"/>
                        <a:t>госэкзамены</a:t>
                      </a:r>
                      <a:r>
                        <a:rPr lang="ru-RU" sz="1700" dirty="0" smtClean="0"/>
                        <a:t> и аккредитацию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 algn="ctr">
                        <a:spcBef>
                          <a:spcPts val="500"/>
                        </a:spcBef>
                        <a:buFontTx/>
                        <a:buNone/>
                      </a:pPr>
                      <a:r>
                        <a:rPr lang="ru-RU" sz="1700" dirty="0" smtClean="0"/>
                        <a:t>11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19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lvl="0">
                        <a:spcBef>
                          <a:spcPts val="500"/>
                        </a:spcBef>
                        <a:buFontTx/>
                        <a:buNone/>
                      </a:pPr>
                      <a:r>
                        <a:rPr lang="ru-RU" sz="1700" dirty="0" smtClean="0"/>
                        <a:t>Упорядочить количество пересдач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 algn="ctr">
                        <a:spcBef>
                          <a:spcPts val="500"/>
                        </a:spcBef>
                        <a:buFontTx/>
                        <a:buNone/>
                      </a:pPr>
                      <a:r>
                        <a:rPr lang="ru-RU" sz="1700" dirty="0" smtClean="0"/>
                        <a:t>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lvl="0">
                        <a:spcBef>
                          <a:spcPts val="500"/>
                        </a:spcBef>
                        <a:buFontTx/>
                        <a:buNone/>
                      </a:pPr>
                      <a:r>
                        <a:rPr lang="ru-RU" sz="1700" dirty="0" smtClean="0"/>
                        <a:t>Внести в образовательные стандарты элементы ОСКЭ (</a:t>
                      </a:r>
                      <a:r>
                        <a:rPr lang="ru-RU" sz="1700" dirty="0" err="1" smtClean="0"/>
                        <a:t>профстандарта</a:t>
                      </a:r>
                      <a:r>
                        <a:rPr lang="ru-RU" sz="1700" dirty="0" smtClean="0"/>
                        <a:t>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 algn="ctr">
                        <a:spcBef>
                          <a:spcPts val="500"/>
                        </a:spcBef>
                        <a:buFontTx/>
                        <a:buNone/>
                      </a:pPr>
                      <a:r>
                        <a:rPr lang="ru-RU" sz="1700" dirty="0" smtClean="0"/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6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/>
                        <a:t>Улучшить материально-техническую базу для 2-го этапа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 algn="ctr">
                        <a:spcBef>
                          <a:spcPts val="500"/>
                        </a:spcBef>
                        <a:buFontTx/>
                        <a:buNone/>
                      </a:pPr>
                      <a:r>
                        <a:rPr lang="ru-RU" sz="1700" dirty="0" smtClean="0"/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lvl="0">
                        <a:spcBef>
                          <a:spcPts val="500"/>
                        </a:spcBef>
                        <a:buFontTx/>
                        <a:buNone/>
                      </a:pPr>
                      <a:r>
                        <a:rPr kumimoji="0" lang="ru-RU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Разнести сроки проведения аккредитации по регионам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 algn="ctr">
                        <a:spcBef>
                          <a:spcPts val="500"/>
                        </a:spcBef>
                        <a:buFontTx/>
                        <a:buNone/>
                      </a:pPr>
                      <a:r>
                        <a:rPr lang="ru-RU" sz="1700" dirty="0" smtClean="0"/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05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lvl="0">
                        <a:spcBef>
                          <a:spcPts val="500"/>
                        </a:spcBef>
                        <a:buFontTx/>
                        <a:buNone/>
                      </a:pPr>
                      <a:r>
                        <a:rPr kumimoji="0" lang="ru-RU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Исправить ошибки в заданиях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 algn="ctr">
                        <a:spcBef>
                          <a:spcPts val="500"/>
                        </a:spcBef>
                        <a:buFontTx/>
                        <a:buNone/>
                      </a:pPr>
                      <a:r>
                        <a:rPr lang="ru-RU" sz="1700" dirty="0" smtClean="0"/>
                        <a:t>18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05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Оценивать 2-й этап на местах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 algn="ctr">
                        <a:spcBef>
                          <a:spcPts val="500"/>
                        </a:spcBef>
                        <a:buFontTx/>
                        <a:buNone/>
                      </a:pPr>
                      <a:r>
                        <a:rPr lang="ru-RU" sz="1700" dirty="0" smtClean="0"/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05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lvl="0">
                        <a:spcBef>
                          <a:spcPts val="500"/>
                        </a:spcBef>
                        <a:buFontTx/>
                        <a:buNone/>
                      </a:pPr>
                      <a:r>
                        <a:rPr kumimoji="0" lang="ru-RU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Устранить зависимость АК от ВУЗов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 algn="ctr">
                        <a:spcBef>
                          <a:spcPts val="500"/>
                        </a:spcBef>
                        <a:buFontTx/>
                        <a:buNone/>
                      </a:pPr>
                      <a:r>
                        <a:rPr lang="ru-RU" sz="1700" dirty="0" smtClean="0"/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lvl="0">
                        <a:spcBef>
                          <a:spcPts val="500"/>
                        </a:spcBef>
                        <a:buFontTx/>
                        <a:buNone/>
                      </a:pPr>
                      <a:r>
                        <a:rPr kumimoji="0" lang="ru-RU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Создать единый портал с указанием результатов аккредитации, протоколов, образцов документов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 algn="ctr">
                        <a:spcBef>
                          <a:spcPts val="500"/>
                        </a:spcBef>
                        <a:buFontTx/>
                        <a:buNone/>
                      </a:pPr>
                      <a:r>
                        <a:rPr lang="ru-RU" sz="1700" dirty="0" smtClean="0"/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lvl="0">
                        <a:spcBef>
                          <a:spcPts val="500"/>
                        </a:spcBef>
                        <a:buFontTx/>
                        <a:buNone/>
                      </a:pPr>
                      <a:r>
                        <a:rPr kumimoji="0" lang="ru-RU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пункте 46 Положения об АК изменить сроки подписания протокола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 algn="ctr">
                        <a:spcBef>
                          <a:spcPts val="500"/>
                        </a:spcBef>
                        <a:buFontTx/>
                        <a:buNone/>
                      </a:pPr>
                      <a:r>
                        <a:rPr lang="ru-RU" sz="1700" dirty="0" smtClean="0"/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52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330953"/>
          <a:ext cx="8643998" cy="609844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214842"/>
                <a:gridCol w="3786214"/>
                <a:gridCol w="642942"/>
              </a:tblGrid>
              <a:tr h="328481">
                <a:tc rowSpan="7"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i="1" dirty="0" smtClean="0"/>
                        <a:t>6. Устроил ли Вас, как председателя, порядок формирования </a:t>
                      </a:r>
                      <a:r>
                        <a:rPr lang="ru-RU" sz="1700" i="1" dirty="0" err="1" smtClean="0"/>
                        <a:t>аккредитационных</a:t>
                      </a:r>
                      <a:r>
                        <a:rPr lang="ru-RU" sz="1700" i="1" dirty="0" smtClean="0"/>
                        <a:t> комиссий?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dirty="0" smtClean="0"/>
                        <a:t>Устроил 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dirty="0" smtClean="0"/>
                        <a:t>28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8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dirty="0" smtClean="0"/>
                        <a:t>Частично /нет 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dirty="0" smtClean="0"/>
                        <a:t>16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673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 состав комиссий включать опытных врачей со стажем работы 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dirty="0" smtClean="0"/>
                        <a:t>4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673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lvl="0">
                        <a:spcBef>
                          <a:spcPts val="500"/>
                        </a:spcBef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Необходимо согласование с председателем АК 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dirty="0" smtClean="0"/>
                        <a:t>14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062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Согласование должно проходить в стоматологической ассоциации, а не в других 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dirty="0" smtClean="0"/>
                        <a:t>4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8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dirty="0" smtClean="0"/>
                        <a:t>Увеличить число членов АК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dirty="0" smtClean="0"/>
                        <a:t>2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673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 3-м этапе нужны эксперты по специальностям 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dirty="0" smtClean="0"/>
                        <a:t>3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848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i="1" dirty="0" smtClean="0"/>
                        <a:t>7. Не влияло ли на порядок работы </a:t>
                      </a:r>
                      <a:r>
                        <a:rPr lang="ru-RU" sz="1700" i="1" dirty="0" err="1" smtClean="0"/>
                        <a:t>аккредитационной</a:t>
                      </a:r>
                      <a:r>
                        <a:rPr lang="ru-RU" sz="1700" i="1" dirty="0" smtClean="0"/>
                        <a:t> комиссии ее размещение на базе образовательной организации?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lvl="0">
                        <a:spcBef>
                          <a:spcPts val="500"/>
                        </a:spcBef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Не влияло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40</a:t>
                      </a:r>
                      <a:endParaRPr lang="ru-RU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8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lvl="0">
                        <a:spcBef>
                          <a:spcPts val="500"/>
                        </a:spcBef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Влияло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673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lvl="0">
                        <a:spcBef>
                          <a:spcPts val="500"/>
                        </a:spcBef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Влияли некомфортные условия (микроклимат, температура) 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4289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i="1" dirty="0" smtClean="0"/>
                        <a:t>8. Не влияло ли на объективность Вашей работы влияние со стороны других экспертов и участников аккредитации?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>
                        <a:spcBef>
                          <a:spcPts val="500"/>
                        </a:spcBef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Не влияло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40</a:t>
                      </a:r>
                      <a:endParaRPr lang="ru-RU" sz="1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397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lvl="0">
                        <a:spcBef>
                          <a:spcPts val="500"/>
                        </a:spcBef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Влияло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71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328371"/>
          <a:ext cx="8643998" cy="607222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857784"/>
                <a:gridCol w="3214710"/>
                <a:gridCol w="571504"/>
              </a:tblGrid>
              <a:tr h="552121">
                <a:tc rowSpan="3"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/>
                        <a:t>9. Считаете ли Вы возможным использование результатов первичной аккредитации в оценке работы образовательных организаций, готовящих аккредитуемых?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dirty="0" smtClean="0"/>
                        <a:t>Да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dirty="0" smtClean="0"/>
                        <a:t>37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330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dirty="0" smtClean="0"/>
                        <a:t>Частично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dirty="0" smtClean="0"/>
                        <a:t>4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330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Нет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dirty="0" smtClean="0"/>
                        <a:t>1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0489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/>
                        <a:t>10. На Ваш взгляд, присутствовало ли дублирование роли, задач проведенных ранее </a:t>
                      </a:r>
                      <a:r>
                        <a:rPr lang="ru-RU" sz="1800" i="1" dirty="0" err="1" smtClean="0"/>
                        <a:t>госэкзаменов</a:t>
                      </a:r>
                      <a:r>
                        <a:rPr lang="ru-RU" sz="1800" i="1" dirty="0" smtClean="0"/>
                        <a:t> и первичной аккредитации специалистов? Что нужно изменить?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>
                        <a:spcBef>
                          <a:spcPts val="500"/>
                        </a:spcBef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Дублирует полностью или частично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 algn="ctr">
                        <a:spcBef>
                          <a:spcPts val="500"/>
                        </a:spcBef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35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54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lvl="0">
                        <a:spcBef>
                          <a:spcPts val="500"/>
                        </a:spcBef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Нет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 algn="ctr">
                        <a:spcBef>
                          <a:spcPts val="500"/>
                        </a:spcBef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9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3302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/>
                        <a:t>11. Устроила ли Вас структура и содержание этапов первичной аккредитации?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Не устроил 2-й этап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 algn="ctr">
                        <a:spcBef>
                          <a:spcPts val="500"/>
                        </a:spcBef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29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lvl="0">
                        <a:spcBef>
                          <a:spcPts val="500"/>
                        </a:spcBef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Устроил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 algn="ctr">
                        <a:spcBef>
                          <a:spcPts val="500"/>
                        </a:spcBef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37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9168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/>
                        <a:t>12. Одобряете ли Вы количество попыток пересдачи и апелляций аккредитуемым каждого этапа первичной аккредитации?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>
                        <a:spcBef>
                          <a:spcPts val="500"/>
                        </a:spcBef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Предложено изменить число попыток (оставить от 1 до 3)         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 algn="ctr">
                        <a:spcBef>
                          <a:spcPts val="500"/>
                        </a:spcBef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15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768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lvl="0">
                        <a:spcBef>
                          <a:spcPts val="500"/>
                        </a:spcBef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Одобряют 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 algn="ctr">
                        <a:spcBef>
                          <a:spcPts val="500"/>
                        </a:spcBef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29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35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571480"/>
          <a:ext cx="8643998" cy="581660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86346"/>
                <a:gridCol w="3214710"/>
                <a:gridCol w="642942"/>
              </a:tblGrid>
              <a:tr h="616726">
                <a:tc rowSpan="2"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i="1" dirty="0" smtClean="0"/>
                        <a:t>13. Отмечали ли Вы нацеленность аккредитации на соблюдение, приоритет требований </a:t>
                      </a:r>
                      <a:r>
                        <a:rPr lang="ru-RU" sz="1700" i="1" dirty="0" err="1" smtClean="0"/>
                        <a:t>профстандарта</a:t>
                      </a:r>
                      <a:r>
                        <a:rPr lang="ru-RU" sz="1700" i="1" dirty="0" smtClean="0"/>
                        <a:t> «Врач-стоматолог»?</a:t>
                      </a:r>
                      <a:endParaRPr lang="ru-RU" sz="17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>
                        <a:spcBef>
                          <a:spcPts val="500"/>
                        </a:spcBef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Да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 algn="ctr">
                        <a:spcBef>
                          <a:spcPts val="500"/>
                        </a:spcBef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28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167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lvl="0">
                        <a:spcBef>
                          <a:spcPts val="500"/>
                        </a:spcBef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Нет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 algn="ctr">
                        <a:spcBef>
                          <a:spcPts val="500"/>
                        </a:spcBef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16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23936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i="1" dirty="0" smtClean="0"/>
                        <a:t>14. Соответствовал ли перечень, качественный уровень </a:t>
                      </a:r>
                      <a:r>
                        <a:rPr lang="ru-RU" sz="1700" i="1" dirty="0" err="1" smtClean="0"/>
                        <a:t>аккредитационных</a:t>
                      </a:r>
                      <a:r>
                        <a:rPr lang="ru-RU" sz="1700" i="1" dirty="0" smtClean="0"/>
                        <a:t> вопросов и задач необходимому уровню профессиональных знаний и трудовых функций врача-стоматолога?</a:t>
                      </a:r>
                      <a:endParaRPr lang="ru-RU" sz="1700" i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>
                        <a:spcBef>
                          <a:spcPts val="500"/>
                        </a:spcBef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Не соответствовал или частично соответствовал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dirty="0" smtClean="0"/>
                        <a:t>17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3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Не соответствовали</a:t>
                      </a:r>
                      <a:r>
                        <a:rPr lang="ru-RU" sz="1600" baseline="0" dirty="0" smtClean="0"/>
                        <a:t> 2-й или 3-й этапы </a:t>
                      </a:r>
                      <a:endParaRPr lang="ru-RU" sz="1600" dirty="0" smtClean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dirty="0" smtClean="0"/>
                        <a:t>5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47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Соответствовал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dirty="0" smtClean="0"/>
                        <a:t>22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47266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i="1" dirty="0" smtClean="0"/>
                        <a:t>15. С чем связано, на Ваш взгляд, отсутствие при проведении аккредитации вопросов и задач, отражающих законодательные требования к качеству работы врача (критерии оценки качества медицинской помощи) на основе порядков, Клинических рекомендаций (протоколов лечения), утвержденных </a:t>
                      </a:r>
                      <a:r>
                        <a:rPr lang="ru-RU" sz="1700" i="1" dirty="0" err="1" smtClean="0"/>
                        <a:t>СтАР</a:t>
                      </a:r>
                      <a:r>
                        <a:rPr lang="ru-RU" sz="1700" i="1" dirty="0" smtClean="0"/>
                        <a:t>, ведения медицинской документации?</a:t>
                      </a:r>
                      <a:endParaRPr lang="ru-RU" sz="1700" i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Недоработка образовательных стандартов</a:t>
                      </a:r>
                      <a:endParaRPr lang="ru-RU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 algn="ctr">
                        <a:spcBef>
                          <a:spcPts val="500"/>
                        </a:spcBef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19</a:t>
                      </a:r>
                      <a:endParaRPr lang="ru-RU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5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Недостаточно разработанные тесты</a:t>
                      </a:r>
                      <a:endParaRPr lang="ru-RU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 algn="ctr">
                        <a:spcBef>
                          <a:spcPts val="500"/>
                        </a:spcBef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11</a:t>
                      </a:r>
                      <a:endParaRPr lang="ru-RU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7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Недостаток времени</a:t>
                      </a:r>
                      <a:endParaRPr lang="ru-RU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 algn="ctr">
                        <a:spcBef>
                          <a:spcPts val="500"/>
                        </a:spcBef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7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Отсутствие необходимости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 algn="ctr">
                        <a:spcBef>
                          <a:spcPts val="500"/>
                        </a:spcBef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51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Не знаю, но должны быть включены</a:t>
                      </a:r>
                      <a:endParaRPr lang="ru-RU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 algn="ctr">
                        <a:spcBef>
                          <a:spcPts val="500"/>
                        </a:spcBef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8</a:t>
                      </a:r>
                      <a:endParaRPr lang="ru-RU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12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1142984"/>
            <a:ext cx="8215370" cy="94754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dirty="0" smtClean="0"/>
              <a:t>В целом аккредитация выполнила поставленные перед ней задачи.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14380"/>
          </a:xfrm>
        </p:spPr>
        <p:txBody>
          <a:bodyPr anchor="t">
            <a:normAutofit/>
          </a:bodyPr>
          <a:lstStyle/>
          <a:p>
            <a:r>
              <a:rPr lang="ru-RU" u="sng" dirty="0" smtClean="0"/>
              <a:t>Выводы</a:t>
            </a:r>
            <a:endParaRPr lang="ru-RU" u="sng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2071678"/>
          <a:ext cx="8715436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079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786624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лео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" b="6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07852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лео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" b="6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2234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2 этап </a:t>
            </a:r>
          </a:p>
          <a:p>
            <a:pPr marL="0" indent="0">
              <a:buNone/>
            </a:pPr>
            <a:r>
              <a:rPr lang="ru-RU" sz="3600" dirty="0" smtClean="0"/>
              <a:t>июнь-июль 2016г.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56042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риншот 2016-09-28 11.53.10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598" r="-26598"/>
          <a:stretch>
            <a:fillRect/>
          </a:stretch>
        </p:blipFill>
        <p:spPr>
          <a:xfrm>
            <a:off x="-136947" y="511155"/>
            <a:ext cx="9957569" cy="5526575"/>
          </a:xfrm>
        </p:spPr>
      </p:pic>
    </p:spTree>
    <p:extLst>
      <p:ext uri="{BB962C8B-B14F-4D97-AF65-F5344CB8AC3E}">
        <p14:creationId xmlns:p14="http://schemas.microsoft.com/office/powerpoint/2010/main" val="3569933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риншот 2016-09-05 11.05.59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6" b="120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1638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риншот 2016-09-28 11.26.5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384" b="-25384"/>
          <a:stretch>
            <a:fillRect/>
          </a:stretch>
        </p:blipFill>
        <p:spPr>
          <a:xfrm>
            <a:off x="273316" y="1153649"/>
            <a:ext cx="8637829" cy="4794103"/>
          </a:xfrm>
        </p:spPr>
      </p:pic>
    </p:spTree>
    <p:extLst>
      <p:ext uri="{BB962C8B-B14F-4D97-AF65-F5344CB8AC3E}">
        <p14:creationId xmlns:p14="http://schemas.microsoft.com/office/powerpoint/2010/main" val="1197618767"/>
      </p:ext>
    </p:extLst>
  </p:cSld>
  <p:clrMapOvr>
    <a:masterClrMapping/>
  </p:clrMapOvr>
</p:sld>
</file>

<file path=ppt/theme/theme1.xml><?xml version="1.0" encoding="utf-8"?>
<a:theme xmlns:a="http://schemas.openxmlformats.org/drawingml/2006/main" name="Революция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Революция.thmx</Template>
  <TotalTime>29</TotalTime>
  <Words>757</Words>
  <Application>Microsoft Office PowerPoint</Application>
  <PresentationFormat>Экран (4:3)</PresentationFormat>
  <Paragraphs>152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Революция</vt:lpstr>
      <vt:lpstr>Презентация PowerPoint</vt:lpstr>
      <vt:lpstr>1 этап-Подготовка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Apple</dc:creator>
  <cp:lastModifiedBy>Presentation</cp:lastModifiedBy>
  <cp:revision>4</cp:revision>
  <dcterms:created xsi:type="dcterms:W3CDTF">2016-09-28T07:53:22Z</dcterms:created>
  <dcterms:modified xsi:type="dcterms:W3CDTF">2016-09-28T12:28:28Z</dcterms:modified>
</cp:coreProperties>
</file>