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2" r:id="rId1"/>
  </p:sldMasterIdLst>
  <p:notesMasterIdLst>
    <p:notesMasterId r:id="rId13"/>
  </p:notesMasterIdLst>
  <p:sldIdLst>
    <p:sldId id="256" r:id="rId2"/>
    <p:sldId id="302" r:id="rId3"/>
    <p:sldId id="365" r:id="rId4"/>
    <p:sldId id="367" r:id="rId5"/>
    <p:sldId id="350" r:id="rId6"/>
    <p:sldId id="353" r:id="rId7"/>
    <p:sldId id="354" r:id="rId8"/>
    <p:sldId id="368" r:id="rId9"/>
    <p:sldId id="359" r:id="rId10"/>
    <p:sldId id="360" r:id="rId11"/>
    <p:sldId id="271" r:id="rId12"/>
  </p:sldIdLst>
  <p:sldSz cx="9144000" cy="6858000" type="screen4x3"/>
  <p:notesSz cx="6797675" cy="9929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1FED"/>
    <a:srgbClr val="19C3FF"/>
    <a:srgbClr val="FF9900"/>
    <a:srgbClr val="FF3300"/>
    <a:srgbClr val="3D2AC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p:normalViewPr>
  <p:slideViewPr>
    <p:cSldViewPr>
      <p:cViewPr varScale="1">
        <p:scale>
          <a:sx n="103" d="100"/>
          <a:sy n="103" d="100"/>
        </p:scale>
        <p:origin x="-20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5659" cy="49649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4" y="0"/>
            <a:ext cx="2945659" cy="496491"/>
          </a:xfrm>
          <a:prstGeom prst="rect">
            <a:avLst/>
          </a:prstGeom>
        </p:spPr>
        <p:txBody>
          <a:bodyPr vert="horz" lIns="91440" tIns="45720" rIns="91440" bIns="45720" rtlCol="0"/>
          <a:lstStyle>
            <a:lvl1pPr algn="r">
              <a:defRPr sz="1200"/>
            </a:lvl1pPr>
          </a:lstStyle>
          <a:p>
            <a:fld id="{0CE5A4B0-176F-4938-91CE-040FDDCEF8D7}" type="datetimeFigureOut">
              <a:rPr lang="ru-RU" smtClean="0"/>
              <a:pPr/>
              <a:t>04.10.2019</a:t>
            </a:fld>
            <a:endParaRPr lang="ru-RU"/>
          </a:p>
        </p:txBody>
      </p:sp>
      <p:sp>
        <p:nvSpPr>
          <p:cNvPr id="4" name="Образ слайда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6663"/>
            <a:ext cx="5438140" cy="446841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431599"/>
            <a:ext cx="2945659" cy="49649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431599"/>
            <a:ext cx="2945659" cy="496491"/>
          </a:xfrm>
          <a:prstGeom prst="rect">
            <a:avLst/>
          </a:prstGeom>
        </p:spPr>
        <p:txBody>
          <a:bodyPr vert="horz" lIns="91440" tIns="45720" rIns="91440" bIns="45720" rtlCol="0" anchor="b"/>
          <a:lstStyle>
            <a:lvl1pPr algn="r">
              <a:defRPr sz="1200"/>
            </a:lvl1pPr>
          </a:lstStyle>
          <a:p>
            <a:fld id="{FFDB8F1A-59BD-47FA-A56F-22582876C820}" type="slidenum">
              <a:rPr lang="ru-RU" smtClean="0"/>
              <a:pPr/>
              <a:t>‹#›</a:t>
            </a:fld>
            <a:endParaRPr lang="ru-RU"/>
          </a:p>
        </p:txBody>
      </p:sp>
    </p:spTree>
    <p:extLst>
      <p:ext uri="{BB962C8B-B14F-4D97-AF65-F5344CB8AC3E}">
        <p14:creationId xmlns="" xmlns:p14="http://schemas.microsoft.com/office/powerpoint/2010/main" val="3200339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1A5FF05-C2CD-484E-BE84-E18AA5001DAE}" type="datetime1">
              <a:rPr lang="ru-RU" smtClean="0"/>
              <a:pPr/>
              <a:t>04.10.2019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7529C2-F900-4978-9CE8-D3468BC85335}" type="slidenum">
              <a:rPr lang="ru-RU" smtClean="0"/>
              <a:pPr/>
              <a:t>‹#›</a:t>
            </a:fld>
            <a:endParaRPr lang="ru-RU"/>
          </a:p>
        </p:txBody>
      </p:sp>
    </p:spTree>
    <p:extLst>
      <p:ext uri="{BB962C8B-B14F-4D97-AF65-F5344CB8AC3E}">
        <p14:creationId xmlns="" xmlns:p14="http://schemas.microsoft.com/office/powerpoint/2010/main" val="2608740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993F608-8666-4234-BE7E-619F28DB4033}" type="datetime1">
              <a:rPr lang="ru-RU" smtClean="0"/>
              <a:pPr/>
              <a:t>04.10.2019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7529C2-F900-4978-9CE8-D3468BC85335}" type="slidenum">
              <a:rPr lang="ru-RU" smtClean="0"/>
              <a:pPr/>
              <a:t>‹#›</a:t>
            </a:fld>
            <a:endParaRPr lang="ru-RU"/>
          </a:p>
        </p:txBody>
      </p:sp>
    </p:spTree>
    <p:extLst>
      <p:ext uri="{BB962C8B-B14F-4D97-AF65-F5344CB8AC3E}">
        <p14:creationId xmlns="" xmlns:p14="http://schemas.microsoft.com/office/powerpoint/2010/main" val="35800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7" y="365125"/>
            <a:ext cx="1478756"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71488" y="365125"/>
            <a:ext cx="432196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B60991-1BF7-483B-B62F-64E23AAFC09B}" type="datetime1">
              <a:rPr lang="ru-RU" smtClean="0"/>
              <a:pPr/>
              <a:t>04.10.2019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7529C2-F900-4978-9CE8-D3468BC85335}" type="slidenum">
              <a:rPr lang="ru-RU" smtClean="0"/>
              <a:pPr/>
              <a:t>‹#›</a:t>
            </a:fld>
            <a:endParaRPr lang="ru-RU"/>
          </a:p>
        </p:txBody>
      </p:sp>
    </p:spTree>
    <p:extLst>
      <p:ext uri="{BB962C8B-B14F-4D97-AF65-F5344CB8AC3E}">
        <p14:creationId xmlns="" xmlns:p14="http://schemas.microsoft.com/office/powerpoint/2010/main" val="122707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227328-B19D-4028-9B67-3BDAE42093FC}" type="datetime1">
              <a:rPr lang="ru-RU" smtClean="0"/>
              <a:pPr/>
              <a:t>04.10.2019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7529C2-F900-4978-9CE8-D3468BC85335}" type="slidenum">
              <a:rPr lang="ru-RU" smtClean="0"/>
              <a:pPr/>
              <a:t>‹#›</a:t>
            </a:fld>
            <a:endParaRPr lang="ru-RU"/>
          </a:p>
        </p:txBody>
      </p:sp>
    </p:spTree>
    <p:extLst>
      <p:ext uri="{BB962C8B-B14F-4D97-AF65-F5344CB8AC3E}">
        <p14:creationId xmlns="" xmlns:p14="http://schemas.microsoft.com/office/powerpoint/2010/main" val="38442655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F103533-265F-4CDC-B090-3BA5A0DE82E9}" type="datetime1">
              <a:rPr lang="ru-RU" smtClean="0"/>
              <a:pPr/>
              <a:t>04.10.2019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7529C2-F900-4978-9CE8-D3468BC85335}" type="slidenum">
              <a:rPr lang="ru-RU" smtClean="0"/>
              <a:pPr/>
              <a:t>‹#›</a:t>
            </a:fld>
            <a:endParaRPr lang="ru-RU"/>
          </a:p>
        </p:txBody>
      </p:sp>
    </p:spTree>
    <p:extLst>
      <p:ext uri="{BB962C8B-B14F-4D97-AF65-F5344CB8AC3E}">
        <p14:creationId xmlns="" xmlns:p14="http://schemas.microsoft.com/office/powerpoint/2010/main" val="215955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71487" y="1825625"/>
            <a:ext cx="2900363"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486150" y="1825625"/>
            <a:ext cx="2900363"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98DA322-37FC-4036-8F76-855476EA8223}" type="datetime1">
              <a:rPr lang="ru-RU" smtClean="0"/>
              <a:pPr/>
              <a:t>04.10.2019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7529C2-F900-4978-9CE8-D3468BC85335}" type="slidenum">
              <a:rPr lang="ru-RU" smtClean="0"/>
              <a:pPr/>
              <a:t>‹#›</a:t>
            </a:fld>
            <a:endParaRPr lang="ru-RU"/>
          </a:p>
        </p:txBody>
      </p:sp>
    </p:spTree>
    <p:extLst>
      <p:ext uri="{BB962C8B-B14F-4D97-AF65-F5344CB8AC3E}">
        <p14:creationId xmlns="" xmlns:p14="http://schemas.microsoft.com/office/powerpoint/2010/main" val="234908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DCF0BE5-7370-4006-9002-E66CD583521B}" type="datetime1">
              <a:rPr lang="ru-RU" smtClean="0"/>
              <a:pPr/>
              <a:t>04.10.2019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C7529C2-F900-4978-9CE8-D3468BC85335}" type="slidenum">
              <a:rPr lang="ru-RU" smtClean="0"/>
              <a:pPr/>
              <a:t>‹#›</a:t>
            </a:fld>
            <a:endParaRPr lang="ru-RU"/>
          </a:p>
        </p:txBody>
      </p:sp>
    </p:spTree>
    <p:extLst>
      <p:ext uri="{BB962C8B-B14F-4D97-AF65-F5344CB8AC3E}">
        <p14:creationId xmlns="" xmlns:p14="http://schemas.microsoft.com/office/powerpoint/2010/main" val="228600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DBD2FBF-1FC2-4D53-B838-16026CC83BA3}" type="datetime1">
              <a:rPr lang="ru-RU" smtClean="0"/>
              <a:pPr/>
              <a:t>04.10.2019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C7529C2-F900-4978-9CE8-D3468BC85335}" type="slidenum">
              <a:rPr lang="ru-RU" smtClean="0"/>
              <a:pPr/>
              <a:t>‹#›</a:t>
            </a:fld>
            <a:endParaRPr lang="ru-RU"/>
          </a:p>
        </p:txBody>
      </p:sp>
    </p:spTree>
    <p:extLst>
      <p:ext uri="{BB962C8B-B14F-4D97-AF65-F5344CB8AC3E}">
        <p14:creationId xmlns="" xmlns:p14="http://schemas.microsoft.com/office/powerpoint/2010/main" val="130435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9D8417-39B9-43C9-89A3-BA2216985FF7}" type="datetime1">
              <a:rPr lang="ru-RU" smtClean="0"/>
              <a:pPr/>
              <a:t>04.10.2019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C7529C2-F900-4978-9CE8-D3468BC85335}" type="slidenum">
              <a:rPr lang="ru-RU" smtClean="0"/>
              <a:pPr/>
              <a:t>‹#›</a:t>
            </a:fld>
            <a:endParaRPr lang="ru-RU"/>
          </a:p>
        </p:txBody>
      </p:sp>
    </p:spTree>
    <p:extLst>
      <p:ext uri="{BB962C8B-B14F-4D97-AF65-F5344CB8AC3E}">
        <p14:creationId xmlns="" xmlns:p14="http://schemas.microsoft.com/office/powerpoint/2010/main" val="237492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F8CFA29E-7B3E-4F0B-8153-C4053834FEB3}" type="datetime1">
              <a:rPr lang="ru-RU" smtClean="0"/>
              <a:pPr/>
              <a:t>04.10.2019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7529C2-F900-4978-9CE8-D3468BC85335}" type="slidenum">
              <a:rPr lang="ru-RU" smtClean="0"/>
              <a:pPr/>
              <a:t>‹#›</a:t>
            </a:fld>
            <a:endParaRPr lang="ru-RU"/>
          </a:p>
        </p:txBody>
      </p:sp>
    </p:spTree>
    <p:extLst>
      <p:ext uri="{BB962C8B-B14F-4D97-AF65-F5344CB8AC3E}">
        <p14:creationId xmlns="" xmlns:p14="http://schemas.microsoft.com/office/powerpoint/2010/main" val="269101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C4886327-E0B6-484F-90B1-8C08A987618F}" type="datetime1">
              <a:rPr lang="ru-RU" smtClean="0"/>
              <a:pPr/>
              <a:t>04.10.2019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7529C2-F900-4978-9CE8-D3468BC85335}" type="slidenum">
              <a:rPr lang="ru-RU" smtClean="0"/>
              <a:pPr/>
              <a:t>‹#›</a:t>
            </a:fld>
            <a:endParaRPr lang="ru-RU"/>
          </a:p>
        </p:txBody>
      </p:sp>
    </p:spTree>
    <p:extLst>
      <p:ext uri="{BB962C8B-B14F-4D97-AF65-F5344CB8AC3E}">
        <p14:creationId xmlns="" xmlns:p14="http://schemas.microsoft.com/office/powerpoint/2010/main" val="93414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A465C09-D0D3-43D5-AD58-89D5BD0A3FFD}" type="datetime1">
              <a:rPr lang="ru-RU" smtClean="0"/>
              <a:pPr/>
              <a:t>04.10.2019</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C7529C2-F900-4978-9CE8-D3468BC85335}" type="slidenum">
              <a:rPr lang="ru-RU" smtClean="0"/>
              <a:pPr/>
              <a:t>‹#›</a:t>
            </a:fld>
            <a:endParaRPr lang="ru-RU"/>
          </a:p>
        </p:txBody>
      </p:sp>
      <p:pic>
        <p:nvPicPr>
          <p:cNvPr id="7" name="Рисунок 6"/>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299718058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consultantplus://offline/ref=D7006C7685D737DF5B14955A0287C68346CFC3B79327FA599D4F4991FAD16A06CB1E046029CE9B219328C115BADAB694DE4D57A65A0B3A33n100O" TargetMode="External"/><Relationship Id="rId2" Type="http://schemas.openxmlformats.org/officeDocument/2006/relationships/hyperlink" Target="consultantplus://offline/ref=7C6930A8321FE6405D3430175E14A7BDAADBC24386C57C8EDE1A6B9FCCE2BD83F956A37B9D2ADB8A78ED6CCF3BEAF82B52FDECA1D55BE014xBe0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assomed@bk.ru" TargetMode="External"/><Relationship Id="rId2" Type="http://schemas.openxmlformats.org/officeDocument/2006/relationships/hyperlink" Target="http://www.vrngmu/" TargetMode="Externa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internet.garant.ru/document/redirect/12191967/190" TargetMode="External"/><Relationship Id="rId2" Type="http://schemas.openxmlformats.org/officeDocument/2006/relationships/hyperlink" Target="http://internet.garant.ru/document/redirect/12191967/0" TargetMode="External"/><Relationship Id="rId1" Type="http://schemas.openxmlformats.org/officeDocument/2006/relationships/slideLayout" Target="../slideLayouts/slideLayout2.xml"/><Relationship Id="rId5" Type="http://schemas.openxmlformats.org/officeDocument/2006/relationships/hyperlink" Target="http://internet.garant.ru/document/redirect/5632903/0" TargetMode="External"/><Relationship Id="rId4" Type="http://schemas.openxmlformats.org/officeDocument/2006/relationships/hyperlink" Target="http://internet.garant.ru/document/redirect/12191967/6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internet.garant.ru/document/redirect/178405/400" TargetMode="External"/><Relationship Id="rId2" Type="http://schemas.openxmlformats.org/officeDocument/2006/relationships/hyperlink" Target="http://internet.garant.ru/document/redirect/178405/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3042" y="214290"/>
            <a:ext cx="7283152" cy="1428760"/>
          </a:xfrm>
        </p:spPr>
        <p:txBody>
          <a:bodyPr>
            <a:noAutofit/>
          </a:body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Союз медицинского сообщества</a:t>
            </a:r>
            <a:br>
              <a:rPr lang="ru-RU" sz="2400" b="1" dirty="0" smtClean="0">
                <a:solidFill>
                  <a:srgbClr val="C00000"/>
                </a:solidFill>
                <a:latin typeface="Times New Roman" panose="02020603050405020304" pitchFamily="18" charset="0"/>
                <a:cs typeface="Times New Roman" panose="02020603050405020304" pitchFamily="18" charset="0"/>
              </a:rPr>
            </a:br>
            <a:r>
              <a:rPr lang="ru-RU" sz="2400" b="1" dirty="0" smtClean="0">
                <a:solidFill>
                  <a:srgbClr val="C00000"/>
                </a:solidFill>
                <a:latin typeface="Times New Roman" panose="02020603050405020304" pitchFamily="18" charset="0"/>
                <a:cs typeface="Times New Roman" panose="02020603050405020304" pitchFamily="18" charset="0"/>
              </a:rPr>
              <a:t>«Ассоциация работников здравоохранения Воронежской области»</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sz="half" idx="1"/>
          </p:nvPr>
        </p:nvSpPr>
        <p:spPr>
          <a:xfrm>
            <a:off x="642910" y="1844824"/>
            <a:ext cx="8280919" cy="2880320"/>
          </a:xfrm>
        </p:spPr>
        <p:txBody>
          <a:bodyPr>
            <a:noAutofit/>
          </a:bodyPr>
          <a:lstStyle/>
          <a:p>
            <a:pPr marL="0" indent="0" algn="ctr">
              <a:spcBef>
                <a:spcPts val="0"/>
              </a:spcBef>
              <a:buNone/>
            </a:pPr>
            <a:r>
              <a:rPr lang="ru-RU" sz="3200" b="1" dirty="0" smtClean="0">
                <a:solidFill>
                  <a:srgbClr val="0070C0"/>
                </a:solidFill>
                <a:latin typeface="Times New Roman" pitchFamily="18" charset="0"/>
                <a:cs typeface="Times New Roman" pitchFamily="18" charset="0"/>
              </a:rPr>
              <a:t>Инициатива</a:t>
            </a:r>
            <a:r>
              <a:rPr lang="ru-RU" sz="2800" b="1" dirty="0" smtClean="0">
                <a:solidFill>
                  <a:srgbClr val="0070C0"/>
                </a:solidFill>
                <a:latin typeface="Times New Roman" pitchFamily="18" charset="0"/>
                <a:cs typeface="Times New Roman" pitchFamily="18" charset="0"/>
              </a:rPr>
              <a:t> </a:t>
            </a:r>
          </a:p>
          <a:p>
            <a:pPr marL="0" indent="0" algn="ctr">
              <a:spcBef>
                <a:spcPts val="0"/>
              </a:spcBef>
              <a:buNone/>
            </a:pPr>
            <a:r>
              <a:rPr lang="ru-RU" sz="2600" b="1" dirty="0" smtClean="0">
                <a:solidFill>
                  <a:srgbClr val="0070C0"/>
                </a:solidFill>
                <a:latin typeface="Times New Roman" pitchFamily="18" charset="0"/>
                <a:cs typeface="Times New Roman" pitchFamily="18" charset="0"/>
              </a:rPr>
              <a:t>СМС «Ассоциация работников здравоохранения Воронежской области» о предоставлении отсрочки от призыва на военную службу выпускников профессиональных медицинских образовательных учреждений до окончания срока процедуры первичной аккредитации.</a:t>
            </a:r>
          </a:p>
          <a:p>
            <a:pPr marL="0" indent="0" algn="ctr">
              <a:spcBef>
                <a:spcPts val="0"/>
              </a:spcBef>
              <a:buNone/>
            </a:pPr>
            <a:r>
              <a:rPr lang="ru-RU" sz="2800" b="1" dirty="0" smtClean="0">
                <a:solidFill>
                  <a:srgbClr val="0070C0"/>
                </a:solidFill>
                <a:latin typeface="Times New Roman" pitchFamily="18" charset="0"/>
                <a:cs typeface="Times New Roman" pitchFamily="18" charset="0"/>
              </a:rPr>
              <a:t>   </a:t>
            </a:r>
            <a:endParaRPr lang="ru-RU" sz="2800" dirty="0" smtClean="0">
              <a:solidFill>
                <a:srgbClr val="0070C0"/>
              </a:solidFill>
              <a:latin typeface="Times New Roman" pitchFamily="18" charset="0"/>
              <a:cs typeface="Times New Roman" pitchFamily="18" charset="0"/>
            </a:endParaRPr>
          </a:p>
        </p:txBody>
      </p:sp>
      <p:sp>
        <p:nvSpPr>
          <p:cNvPr id="5" name="Объект 4"/>
          <p:cNvSpPr>
            <a:spLocks noGrp="1"/>
          </p:cNvSpPr>
          <p:nvPr>
            <p:ph sz="half" idx="2"/>
          </p:nvPr>
        </p:nvSpPr>
        <p:spPr>
          <a:xfrm>
            <a:off x="5508104" y="5085184"/>
            <a:ext cx="3384376" cy="1041296"/>
          </a:xfrm>
        </p:spPr>
        <p:txBody>
          <a:bodyPr>
            <a:normAutofit fontScale="92500" lnSpcReduction="10000"/>
          </a:bodyPr>
          <a:lstStyle/>
          <a:p>
            <a:pPr marL="0" indent="0" algn="ctr">
              <a:buNone/>
            </a:pPr>
            <a:r>
              <a:rPr lang="ru-RU" sz="1500" dirty="0" smtClean="0">
                <a:solidFill>
                  <a:srgbClr val="0070C0"/>
                </a:solidFill>
                <a:latin typeface="Times New Roman" panose="02020603050405020304" pitchFamily="18" charset="0"/>
                <a:cs typeface="Times New Roman" panose="02020603050405020304" pitchFamily="18" charset="0"/>
              </a:rPr>
              <a:t>    Председатель Совета </a:t>
            </a:r>
          </a:p>
          <a:p>
            <a:pPr marL="0" indent="0" algn="ctr">
              <a:buNone/>
            </a:pPr>
            <a:r>
              <a:rPr lang="ru-RU" sz="1500" dirty="0" smtClean="0">
                <a:solidFill>
                  <a:srgbClr val="0070C0"/>
                </a:solidFill>
                <a:latin typeface="Times New Roman" panose="02020603050405020304" pitchFamily="18" charset="0"/>
                <a:cs typeface="Times New Roman" panose="02020603050405020304" pitchFamily="18" charset="0"/>
              </a:rPr>
              <a:t>        СМС «Ассоциация работников здравоохранения Воронежской области» </a:t>
            </a:r>
          </a:p>
          <a:p>
            <a:pPr marL="0" indent="0" algn="ctr">
              <a:buNone/>
            </a:pPr>
            <a:r>
              <a:rPr lang="ru-RU" sz="1500" dirty="0" smtClean="0">
                <a:solidFill>
                  <a:srgbClr val="0070C0"/>
                </a:solidFill>
                <a:latin typeface="Times New Roman" panose="02020603050405020304" pitchFamily="18" charset="0"/>
                <a:cs typeface="Times New Roman" panose="02020603050405020304" pitchFamily="18" charset="0"/>
              </a:rPr>
              <a:t>         д.м.н., М.В. Иванов</a:t>
            </a:r>
          </a:p>
          <a:p>
            <a:pPr marL="0" indent="0">
              <a:buNone/>
            </a:pPr>
            <a:endParaRPr lang="ru-RU" sz="1400" dirty="0">
              <a:latin typeface="Times New Roman" panose="02020603050405020304" pitchFamily="18" charset="0"/>
              <a:cs typeface="Times New Roman" panose="02020603050405020304" pitchFamily="18" charset="0"/>
            </a:endParaRPr>
          </a:p>
        </p:txBody>
      </p:sp>
      <p:sp>
        <p:nvSpPr>
          <p:cNvPr id="8" name="Номер слайда 7"/>
          <p:cNvSpPr>
            <a:spLocks noGrp="1"/>
          </p:cNvSpPr>
          <p:nvPr>
            <p:ph type="sldNum" sz="quarter" idx="12"/>
          </p:nvPr>
        </p:nvSpPr>
        <p:spPr/>
        <p:txBody>
          <a:bodyPr/>
          <a:lstStyle/>
          <a:p>
            <a:fld id="{1C7529C2-F900-4978-9CE8-D3468BC85335}" type="slidenum">
              <a:rPr lang="ru-RU" smtClean="0"/>
              <a:pPr/>
              <a:t>1</a:t>
            </a:fld>
            <a:endParaRPr lang="ru-RU"/>
          </a:p>
        </p:txBody>
      </p:sp>
      <p:pic>
        <p:nvPicPr>
          <p:cNvPr id="7" name="Picture 2" descr="C:\Users\user\AppData\Local\Temp\Rar$DIa0.007\Логотип-ОО-20180924.jpg"/>
          <p:cNvPicPr>
            <a:picLocks noChangeAspect="1" noChangeArrowheads="1"/>
          </p:cNvPicPr>
          <p:nvPr/>
        </p:nvPicPr>
        <p:blipFill>
          <a:blip r:embed="rId2" cstate="print"/>
          <a:srcRect/>
          <a:stretch>
            <a:fillRect/>
          </a:stretch>
        </p:blipFill>
        <p:spPr bwMode="auto">
          <a:xfrm>
            <a:off x="0" y="116632"/>
            <a:ext cx="1619672" cy="1619672"/>
          </a:xfrm>
          <a:prstGeom prst="rect">
            <a:avLst/>
          </a:prstGeom>
          <a:noFill/>
        </p:spPr>
      </p:pic>
    </p:spTree>
    <p:extLst>
      <p:ext uri="{BB962C8B-B14F-4D97-AF65-F5344CB8AC3E}">
        <p14:creationId xmlns="" xmlns:p14="http://schemas.microsoft.com/office/powerpoint/2010/main" val="981251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188640"/>
            <a:ext cx="7886700" cy="6336704"/>
          </a:xfrm>
        </p:spPr>
        <p:txBody>
          <a:bodyPr>
            <a:normAutofit fontScale="25000" lnSpcReduction="20000"/>
          </a:bodyPr>
          <a:lstStyle/>
          <a:p>
            <a:pPr algn="ctr">
              <a:lnSpc>
                <a:spcPct val="120000"/>
              </a:lnSpc>
              <a:spcBef>
                <a:spcPts val="0"/>
              </a:spcBef>
              <a:buNone/>
            </a:pPr>
            <a:r>
              <a:rPr lang="ru-RU" sz="4800" b="1" dirty="0" smtClean="0">
                <a:latin typeface="Times New Roman" pitchFamily="18" charset="0"/>
                <a:cs typeface="Times New Roman" pitchFamily="18" charset="0"/>
              </a:rPr>
              <a:t>                                                                                                                В Комитет </a:t>
            </a:r>
          </a:p>
          <a:p>
            <a:pPr algn="ctr">
              <a:lnSpc>
                <a:spcPct val="120000"/>
              </a:lnSpc>
              <a:spcBef>
                <a:spcPts val="0"/>
              </a:spcBef>
              <a:buNone/>
            </a:pPr>
            <a:r>
              <a:rPr lang="ru-RU" sz="4800" b="1" dirty="0" smtClean="0">
                <a:latin typeface="Times New Roman" pitchFamily="18" charset="0"/>
                <a:cs typeface="Times New Roman" pitchFamily="18" charset="0"/>
              </a:rPr>
              <a:t>                                                                                                               Государственной Думы Российской Федерации</a:t>
            </a:r>
          </a:p>
          <a:p>
            <a:pPr algn="ctr">
              <a:lnSpc>
                <a:spcPct val="120000"/>
              </a:lnSpc>
              <a:spcBef>
                <a:spcPts val="0"/>
              </a:spcBef>
              <a:buNone/>
            </a:pPr>
            <a:r>
              <a:rPr lang="ru-RU" sz="4800" b="1" dirty="0" smtClean="0">
                <a:latin typeface="Times New Roman" pitchFamily="18" charset="0"/>
                <a:cs typeface="Times New Roman" pitchFamily="18" charset="0"/>
              </a:rPr>
              <a:t>                                                                                                               по труду, социальной политике и делам ветеранов </a:t>
            </a:r>
          </a:p>
          <a:p>
            <a:pPr algn="ctr">
              <a:lnSpc>
                <a:spcPct val="120000"/>
              </a:lnSpc>
              <a:spcBef>
                <a:spcPts val="0"/>
              </a:spcBef>
              <a:buNone/>
            </a:pPr>
            <a:r>
              <a:rPr lang="ru-RU" sz="4800" b="1" dirty="0" smtClean="0">
                <a:latin typeface="Times New Roman" pitchFamily="18" charset="0"/>
                <a:cs typeface="Times New Roman" pitchFamily="18" charset="0"/>
              </a:rPr>
              <a:t>                                                                                                                    Вносится </a:t>
            </a:r>
          </a:p>
          <a:p>
            <a:pPr algn="ctr">
              <a:lnSpc>
                <a:spcPct val="120000"/>
              </a:lnSpc>
              <a:spcBef>
                <a:spcPts val="0"/>
              </a:spcBef>
              <a:buNone/>
            </a:pPr>
            <a:r>
              <a:rPr lang="ru-RU" sz="4800" b="1" dirty="0" smtClean="0">
                <a:latin typeface="Times New Roman" pitchFamily="18" charset="0"/>
                <a:cs typeface="Times New Roman" pitchFamily="18" charset="0"/>
              </a:rPr>
              <a:t>                                                                                                                         Воронежской Областной Думой</a:t>
            </a:r>
          </a:p>
          <a:p>
            <a:pPr algn="r">
              <a:buNone/>
            </a:pPr>
            <a:r>
              <a:rPr lang="ru-RU" sz="4800" b="1" dirty="0" smtClean="0">
                <a:latin typeface="Times New Roman" pitchFamily="18" charset="0"/>
                <a:cs typeface="Times New Roman" pitchFamily="18" charset="0"/>
              </a:rPr>
              <a:t>ПРОЕКТ </a:t>
            </a:r>
            <a:endParaRPr lang="ru-RU" dirty="0" smtClean="0"/>
          </a:p>
          <a:p>
            <a:pPr algn="ctr">
              <a:buNone/>
            </a:pPr>
            <a:r>
              <a:rPr lang="ru-RU" sz="4800" b="1" dirty="0" smtClean="0">
                <a:latin typeface="Times New Roman" pitchFamily="18" charset="0"/>
                <a:cs typeface="Times New Roman" pitchFamily="18" charset="0"/>
              </a:rPr>
              <a:t>РОССИЙСКАЯ ФЕДЕРАЦИЯ</a:t>
            </a:r>
            <a:endParaRPr lang="ru-RU" sz="4800" dirty="0" smtClean="0">
              <a:latin typeface="Times New Roman" pitchFamily="18" charset="0"/>
              <a:cs typeface="Times New Roman" pitchFamily="18" charset="0"/>
            </a:endParaRPr>
          </a:p>
          <a:p>
            <a:pPr algn="ctr">
              <a:buNone/>
            </a:pPr>
            <a:r>
              <a:rPr lang="ru-RU" sz="4800" b="1" dirty="0" smtClean="0">
                <a:latin typeface="Times New Roman" pitchFamily="18" charset="0"/>
                <a:cs typeface="Times New Roman" pitchFamily="18" charset="0"/>
              </a:rPr>
              <a:t>ФЕДЕРАЛЬНЫЙ ЗАКОН</a:t>
            </a:r>
            <a:endParaRPr lang="ru-RU" sz="4800" dirty="0" smtClean="0">
              <a:latin typeface="Times New Roman" pitchFamily="18" charset="0"/>
              <a:cs typeface="Times New Roman" pitchFamily="18" charset="0"/>
            </a:endParaRPr>
          </a:p>
          <a:p>
            <a:pPr algn="ctr">
              <a:buNone/>
            </a:pPr>
            <a:r>
              <a:rPr lang="ru-RU" sz="4800" b="1" dirty="0" smtClean="0">
                <a:latin typeface="Times New Roman" pitchFamily="18" charset="0"/>
                <a:cs typeface="Times New Roman" pitchFamily="18" charset="0"/>
              </a:rPr>
              <a:t>О внесении изменений в статью 24 Федерального закона </a:t>
            </a:r>
          </a:p>
          <a:p>
            <a:pPr algn="ctr">
              <a:buNone/>
            </a:pPr>
            <a:r>
              <a:rPr lang="ru-RU" sz="4800" b="1" dirty="0" smtClean="0">
                <a:latin typeface="Times New Roman" pitchFamily="18" charset="0"/>
                <a:cs typeface="Times New Roman" pitchFamily="18" charset="0"/>
              </a:rPr>
              <a:t>«О воинской обязанности и военной службе»</a:t>
            </a:r>
            <a:endParaRPr lang="ru-RU" b="1" dirty="0" smtClean="0"/>
          </a:p>
          <a:p>
            <a:pPr algn="just">
              <a:buNone/>
            </a:pPr>
            <a:r>
              <a:rPr lang="ru-RU" sz="5200" dirty="0" smtClean="0">
                <a:latin typeface="Times New Roman" pitchFamily="18" charset="0"/>
                <a:cs typeface="Times New Roman" pitchFamily="18" charset="0"/>
              </a:rPr>
              <a:t>                  Внести в статью 24 Федерального закона от 28 марта 1998 года № 53-ФЗ «О воинской обязанности и военной службе» (Собрание законодательства Российской Федерации, 1998, N 13, ст. 1475; N 30, ст. 3613; 2001, N 30, ст. 3061; 2002, N 26, ст. 2521; N 30, ст. 3029, 3033; 2003, N 1, ст. 1; N 27, ст. 2700; 2004, N 18, ст. 1687; N 25, ст. 2484; N 35, ст. 3607; N 49, ст. 4848; 2005, N 14, ст. 1212; 2006, N 11, ст. 1148; N 29, ст. 3122, 3123; 2007, N 50, ст. 6241; 2008, N 49, ст. 5746; N 52, ст. 6235; 2009, N 26, ст. 3124; N 48, ст. 5736; 2011, N 30, ст. 4589; N 46, ст. 6407; N 48, ст. 6730; N 50, ст. 7366; 2012, N 50, ст. 6954; N 53, ст. 7613; 2013, N 19, ст. 2329; N 27, ст. 3477; 2014, N 11, ст. 1094; N 26, ст. 3365; N 49, ст. 6924; 2015, N 29, ст. 4356; 2016, N 27, ст. 4160, 4238; 2017, N 1, ст. 46, 53; N 27, ст. 3929) следующие изменения:</a:t>
            </a:r>
          </a:p>
          <a:p>
            <a:pPr algn="just">
              <a:buNone/>
            </a:pPr>
            <a:r>
              <a:rPr lang="ru-RU" sz="5200" dirty="0" smtClean="0">
                <a:latin typeface="Times New Roman" pitchFamily="18" charset="0"/>
                <a:cs typeface="Times New Roman" pitchFamily="18" charset="0"/>
              </a:rPr>
              <a:t>                  </a:t>
            </a:r>
            <a:r>
              <a:rPr lang="ru-RU" sz="5200" b="1" dirty="0" smtClean="0">
                <a:latin typeface="Times New Roman" pitchFamily="18" charset="0"/>
                <a:cs typeface="Times New Roman" pitchFamily="18" charset="0"/>
              </a:rPr>
              <a:t>1) </a:t>
            </a:r>
            <a:r>
              <a:rPr lang="ru-RU" sz="5200" b="1" dirty="0" smtClean="0">
                <a:latin typeface="Times New Roman" pitchFamily="18" charset="0"/>
                <a:cs typeface="Times New Roman" pitchFamily="18" charset="0"/>
                <a:hlinkClick r:id="rId2"/>
              </a:rPr>
              <a:t>пункт 2 дополнить</a:t>
            </a:r>
            <a:r>
              <a:rPr lang="ru-RU" sz="5200" b="1" dirty="0" smtClean="0">
                <a:latin typeface="Times New Roman" pitchFamily="18" charset="0"/>
                <a:cs typeface="Times New Roman" pitchFamily="18" charset="0"/>
              </a:rPr>
              <a:t> подпунктом «ж» следующего содержания:</a:t>
            </a:r>
          </a:p>
          <a:p>
            <a:pPr algn="just">
              <a:buNone/>
            </a:pPr>
            <a:r>
              <a:rPr lang="ru-RU" sz="5200" dirty="0" smtClean="0">
                <a:latin typeface="Times New Roman" pitchFamily="18" charset="0"/>
                <a:cs typeface="Times New Roman" pitchFamily="18" charset="0"/>
              </a:rPr>
              <a:t>«ж) завершившие освоение основных образовательных программ высшего медицинского образования, высшего фармацевтического образования, среднего медицинского образования, среднего фармацевтического образования, иного образования, имеющие документы об образовании и (или) о квалификации установленного образца, </a:t>
            </a:r>
            <a:r>
              <a:rPr lang="ru-RU" sz="8000" dirty="0" smtClean="0">
                <a:solidFill>
                  <a:srgbClr val="FF0000"/>
                </a:solidFill>
                <a:latin typeface="Times New Roman" pitchFamily="18" charset="0"/>
                <a:cs typeface="Times New Roman" pitchFamily="18" charset="0"/>
              </a:rPr>
              <a:t>– </a:t>
            </a:r>
            <a:r>
              <a:rPr lang="ru-RU" sz="8000" b="1" u="sng" dirty="0" smtClean="0">
                <a:solidFill>
                  <a:srgbClr val="FF0000"/>
                </a:solidFill>
                <a:latin typeface="Times New Roman" pitchFamily="18" charset="0"/>
                <a:cs typeface="Times New Roman" pitchFamily="18" charset="0"/>
              </a:rPr>
              <a:t>на период прохождения аккредитации специалиста в соответствии с частью 3 статьи 69 Федерального закона от 21 ноября 2011 года № 323-ФЗ «Об основах охраны здоровья граждан в Российской Федерации»»;</a:t>
            </a:r>
            <a:endParaRPr lang="ru-RU" sz="5200" b="1" u="sng" dirty="0" smtClean="0">
              <a:solidFill>
                <a:srgbClr val="FF0000"/>
              </a:solidFill>
              <a:latin typeface="Times New Roman" pitchFamily="18" charset="0"/>
              <a:cs typeface="Times New Roman" pitchFamily="18" charset="0"/>
            </a:endParaRPr>
          </a:p>
          <a:p>
            <a:pPr algn="just">
              <a:buNone/>
            </a:pPr>
            <a:r>
              <a:rPr lang="ru-RU" sz="5200" dirty="0" smtClean="0">
                <a:latin typeface="Times New Roman" pitchFamily="18" charset="0"/>
                <a:cs typeface="Times New Roman" pitchFamily="18" charset="0"/>
              </a:rPr>
              <a:t>                   2) </a:t>
            </a:r>
            <a:r>
              <a:rPr lang="ru-RU" sz="5200" dirty="0" smtClean="0">
                <a:latin typeface="Times New Roman" pitchFamily="18" charset="0"/>
                <a:cs typeface="Times New Roman" pitchFamily="18" charset="0"/>
                <a:hlinkClick r:id="rId3"/>
              </a:rPr>
              <a:t>дополнить</a:t>
            </a:r>
            <a:r>
              <a:rPr lang="ru-RU" sz="5200" dirty="0" smtClean="0">
                <a:latin typeface="Times New Roman" pitchFamily="18" charset="0"/>
                <a:cs typeface="Times New Roman" pitchFamily="18" charset="0"/>
              </a:rPr>
              <a:t> пунктом 2.2 следующего содержания:</a:t>
            </a:r>
          </a:p>
          <a:p>
            <a:pPr algn="just">
              <a:buNone/>
            </a:pPr>
            <a:r>
              <a:rPr lang="ru-RU" sz="5200" dirty="0" smtClean="0">
                <a:latin typeface="Times New Roman" pitchFamily="18" charset="0"/>
                <a:cs typeface="Times New Roman" pitchFamily="18" charset="0"/>
              </a:rPr>
              <a:t>«2.2. Право на предусмотренную подпунктом «ж» пункта 2 настоящей статьи отсрочку от призыва на военную службу предоставляется гражданину только один раз».</a:t>
            </a:r>
          </a:p>
          <a:p>
            <a:pPr algn="just">
              <a:lnSpc>
                <a:spcPct val="120000"/>
              </a:lnSpc>
              <a:spcBef>
                <a:spcPts val="0"/>
              </a:spcBef>
              <a:buNone/>
            </a:pPr>
            <a:r>
              <a:rPr lang="ru-RU" sz="5200" b="1" dirty="0" smtClean="0">
                <a:latin typeface="Times New Roman" pitchFamily="18" charset="0"/>
                <a:cs typeface="Times New Roman" pitchFamily="18" charset="0"/>
              </a:rPr>
              <a:t>                   Статья 2</a:t>
            </a:r>
          </a:p>
          <a:p>
            <a:pPr algn="just">
              <a:lnSpc>
                <a:spcPct val="120000"/>
              </a:lnSpc>
              <a:spcBef>
                <a:spcPts val="0"/>
              </a:spcBef>
              <a:buNone/>
            </a:pPr>
            <a:r>
              <a:rPr lang="ru-RU" sz="5200" dirty="0" smtClean="0">
                <a:latin typeface="Times New Roman" pitchFamily="18" charset="0"/>
                <a:cs typeface="Times New Roman" pitchFamily="18" charset="0"/>
              </a:rPr>
              <a:t>                  Настоящий Федеральный закон вступает в силу по истечении 10 дней после дня его официального опубликования.</a:t>
            </a:r>
          </a:p>
          <a:p>
            <a:pPr algn="ctr">
              <a:buNone/>
            </a:pPr>
            <a:r>
              <a:rPr lang="ru-RU" dirty="0" smtClean="0"/>
              <a:t> </a:t>
            </a:r>
            <a:r>
              <a:rPr lang="ru-RU" sz="4800" b="1" dirty="0" smtClean="0">
                <a:latin typeface="Times New Roman" pitchFamily="18" charset="0"/>
                <a:cs typeface="Times New Roman" pitchFamily="18" charset="0"/>
              </a:rPr>
              <a:t>Президент </a:t>
            </a:r>
          </a:p>
          <a:p>
            <a:pPr algn="ctr">
              <a:buNone/>
            </a:pPr>
            <a:r>
              <a:rPr lang="ru-RU" sz="4800" b="1" dirty="0" smtClean="0">
                <a:latin typeface="Times New Roman" pitchFamily="18" charset="0"/>
                <a:cs typeface="Times New Roman" pitchFamily="18" charset="0"/>
              </a:rPr>
              <a:t>Российской Федерации</a:t>
            </a:r>
          </a:p>
          <a:p>
            <a:pPr>
              <a:buNone/>
            </a:pPr>
            <a:endParaRPr lang="ru-RU" dirty="0" smtClean="0"/>
          </a:p>
          <a:p>
            <a:pPr>
              <a:buNone/>
            </a:pPr>
            <a:endParaRPr lang="ru-RU" dirty="0"/>
          </a:p>
        </p:txBody>
      </p:sp>
      <p:sp>
        <p:nvSpPr>
          <p:cNvPr id="4" name="Номер слайда 3"/>
          <p:cNvSpPr>
            <a:spLocks noGrp="1"/>
          </p:cNvSpPr>
          <p:nvPr>
            <p:ph type="sldNum" sz="quarter" idx="12"/>
          </p:nvPr>
        </p:nvSpPr>
        <p:spPr/>
        <p:txBody>
          <a:bodyPr/>
          <a:lstStyle/>
          <a:p>
            <a:fld id="{1C7529C2-F900-4978-9CE8-D3468BC85335}" type="slidenum">
              <a:rPr lang="ru-RU" smtClean="0"/>
              <a:pPr/>
              <a:t>10</a:t>
            </a:fld>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503040" y="428604"/>
            <a:ext cx="8640960" cy="1500198"/>
          </a:xfrm>
        </p:spPr>
        <p:txBody>
          <a:bodyPr>
            <a:normAutofit/>
          </a:bodyPr>
          <a:lstStyle/>
          <a:p>
            <a:pPr marL="0" indent="0" algn="ctr">
              <a:buNone/>
              <a:defRPr/>
            </a:pPr>
            <a:r>
              <a:rPr lang="ru-RU" sz="4200" b="1" dirty="0" smtClean="0">
                <a:solidFill>
                  <a:srgbClr val="C00000"/>
                </a:solidFill>
                <a:latin typeface="Times New Roman" pitchFamily="18" charset="0"/>
                <a:cs typeface="Times New Roman" pitchFamily="18" charset="0"/>
              </a:rPr>
              <a:t>БЛАГОДАРЮ ЗА ПОНИМАНИЕ</a:t>
            </a:r>
            <a:r>
              <a:rPr lang="ru-RU" sz="4300" b="1" dirty="0" smtClean="0">
                <a:solidFill>
                  <a:srgbClr val="C00000"/>
                </a:solidFill>
                <a:latin typeface="Times New Roman" pitchFamily="18" charset="0"/>
                <a:cs typeface="Times New Roman" pitchFamily="18" charset="0"/>
              </a:rPr>
              <a:t>!</a:t>
            </a:r>
            <a:endParaRPr lang="ru-RU" sz="4300" b="1" dirty="0">
              <a:solidFill>
                <a:srgbClr val="C00000"/>
              </a:solidFill>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1C7529C2-F900-4978-9CE8-D3468BC85335}" type="slidenum">
              <a:rPr lang="ru-RU" smtClean="0"/>
              <a:pPr/>
              <a:t>11</a:t>
            </a:fld>
            <a:endParaRPr lang="ru-RU"/>
          </a:p>
        </p:txBody>
      </p:sp>
      <p:sp>
        <p:nvSpPr>
          <p:cNvPr id="4" name="Объект 2"/>
          <p:cNvSpPr>
            <a:spLocks noGrp="1"/>
          </p:cNvSpPr>
          <p:nvPr>
            <p:ph sz="half" idx="1"/>
          </p:nvPr>
        </p:nvSpPr>
        <p:spPr>
          <a:xfrm>
            <a:off x="357158" y="3214662"/>
            <a:ext cx="8640960" cy="3643338"/>
          </a:xfrm>
        </p:spPr>
        <p:txBody>
          <a:bodyPr>
            <a:normAutofit/>
          </a:bodyPr>
          <a:lstStyle/>
          <a:p>
            <a:pPr marL="0" indent="0">
              <a:buNone/>
              <a:defRPr/>
            </a:pPr>
            <a:endParaRPr lang="ru-RU" b="1" dirty="0" smtClean="0">
              <a:solidFill>
                <a:srgbClr val="0070C0"/>
              </a:solidFill>
            </a:endParaRPr>
          </a:p>
          <a:p>
            <a:pPr marL="0" indent="0">
              <a:buNone/>
              <a:defRPr/>
            </a:pPr>
            <a:endParaRPr lang="ru-RU" b="1" dirty="0">
              <a:solidFill>
                <a:srgbClr val="0070C0"/>
              </a:solidFill>
            </a:endParaRPr>
          </a:p>
          <a:p>
            <a:pPr marL="0" indent="0" algn="ctr">
              <a:spcBef>
                <a:spcPts val="0"/>
              </a:spcBef>
              <a:buNone/>
              <a:defRPr/>
            </a:pPr>
            <a:r>
              <a:rPr lang="ru-RU" b="1" dirty="0" smtClean="0">
                <a:latin typeface="Times New Roman" panose="02020603050405020304" pitchFamily="18" charset="0"/>
                <a:cs typeface="Times New Roman" panose="02020603050405020304" pitchFamily="18" charset="0"/>
              </a:rPr>
              <a:t>Официальный </a:t>
            </a:r>
            <a:r>
              <a:rPr lang="ru-RU" b="1" dirty="0">
                <a:latin typeface="Times New Roman" panose="02020603050405020304" pitchFamily="18" charset="0"/>
                <a:cs typeface="Times New Roman" panose="02020603050405020304" pitchFamily="18" charset="0"/>
              </a:rPr>
              <a:t>сайт </a:t>
            </a:r>
            <a:r>
              <a:rPr lang="ru-RU" b="1" dirty="0" smtClean="0">
                <a:latin typeface="Times New Roman" panose="02020603050405020304" pitchFamily="18" charset="0"/>
                <a:cs typeface="Times New Roman" panose="02020603050405020304" pitchFamily="18" charset="0"/>
              </a:rPr>
              <a:t>ассоциации:</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en-US" b="1" u="sng" dirty="0" smtClean="0">
                <a:solidFill>
                  <a:schemeClr val="tx2">
                    <a:lumMod val="75000"/>
                  </a:schemeClr>
                </a:solidFill>
                <a:latin typeface="Times New Roman" panose="02020603050405020304" pitchFamily="18" charset="0"/>
                <a:cs typeface="Times New Roman" panose="02020603050405020304" pitchFamily="18" charset="0"/>
                <a:hlinkClick r:id="rId2"/>
              </a:rPr>
              <a:t>assomed.vrn.ru</a:t>
            </a:r>
            <a:r>
              <a:rPr lang="en-US" dirty="0">
                <a:latin typeface="Times New Roman" panose="02020603050405020304" pitchFamily="18" charset="0"/>
                <a:cs typeface="Times New Roman" panose="02020603050405020304" pitchFamily="18" charset="0"/>
                <a:sym typeface="Wingdings" pitchFamily="2" charset="2"/>
              </a:rPr>
              <a:t/>
            </a:r>
            <a:br>
              <a:rPr lang="en-US" dirty="0">
                <a:latin typeface="Times New Roman" panose="02020603050405020304" pitchFamily="18" charset="0"/>
                <a:cs typeface="Times New Roman" panose="02020603050405020304" pitchFamily="18" charset="0"/>
                <a:sym typeface="Wingdings" pitchFamily="2" charset="2"/>
              </a:rPr>
            </a:br>
            <a:endParaRPr lang="ru-RU" dirty="0" smtClean="0">
              <a:latin typeface="Times New Roman" panose="02020603050405020304" pitchFamily="18" charset="0"/>
              <a:cs typeface="Times New Roman" panose="02020603050405020304" pitchFamily="18" charset="0"/>
              <a:sym typeface="Wingdings" pitchFamily="2" charset="2"/>
            </a:endParaRPr>
          </a:p>
          <a:p>
            <a:pPr marL="0" indent="0" algn="ctr">
              <a:spcBef>
                <a:spcPts val="0"/>
              </a:spcBef>
              <a:buNone/>
              <a:defRPr/>
            </a:pPr>
            <a:r>
              <a:rPr lang="ru-RU" b="1" dirty="0" smtClean="0">
                <a:latin typeface="Times New Roman" panose="02020603050405020304" pitchFamily="18" charset="0"/>
                <a:cs typeface="Times New Roman" panose="02020603050405020304" pitchFamily="18" charset="0"/>
                <a:sym typeface="Wingdings" pitchFamily="2" charset="2"/>
              </a:rPr>
              <a:t>Телефоны исполнительной дирекции:</a:t>
            </a:r>
            <a:r>
              <a:rPr lang="ru-RU" b="1" dirty="0">
                <a:latin typeface="Times New Roman" panose="02020603050405020304" pitchFamily="18" charset="0"/>
                <a:cs typeface="Times New Roman" panose="02020603050405020304" pitchFamily="18" charset="0"/>
                <a:sym typeface="Wingdings" pitchFamily="2" charset="2"/>
              </a:rPr>
              <a:t/>
            </a:r>
            <a:br>
              <a:rPr lang="ru-RU" b="1" dirty="0">
                <a:latin typeface="Times New Roman" panose="02020603050405020304" pitchFamily="18" charset="0"/>
                <a:cs typeface="Times New Roman" panose="02020603050405020304" pitchFamily="18" charset="0"/>
                <a:sym typeface="Wingdings" pitchFamily="2" charset="2"/>
              </a:rPr>
            </a:br>
            <a:r>
              <a:rPr lang="ru-RU" b="1" dirty="0">
                <a:solidFill>
                  <a:srgbClr val="C00000"/>
                </a:solidFill>
                <a:latin typeface="Times New Roman" panose="02020603050405020304" pitchFamily="18" charset="0"/>
                <a:cs typeface="Times New Roman" panose="02020603050405020304" pitchFamily="18" charset="0"/>
                <a:sym typeface="Wingdings" pitchFamily="2" charset="2"/>
              </a:rPr>
              <a:t>8 (473) </a:t>
            </a:r>
            <a:r>
              <a:rPr lang="ru-RU" b="1" dirty="0" smtClean="0">
                <a:solidFill>
                  <a:srgbClr val="C00000"/>
                </a:solidFill>
                <a:latin typeface="Times New Roman" panose="02020603050405020304" pitchFamily="18" charset="0"/>
                <a:cs typeface="Times New Roman" panose="02020603050405020304" pitchFamily="18" charset="0"/>
                <a:sym typeface="Wingdings" pitchFamily="2" charset="2"/>
              </a:rPr>
              <a:t>221-04-52;  8 </a:t>
            </a:r>
            <a:r>
              <a:rPr lang="ru-RU" b="1" dirty="0">
                <a:solidFill>
                  <a:srgbClr val="C00000"/>
                </a:solidFill>
                <a:latin typeface="Times New Roman" panose="02020603050405020304" pitchFamily="18" charset="0"/>
                <a:cs typeface="Times New Roman" panose="02020603050405020304" pitchFamily="18" charset="0"/>
                <a:sym typeface="Wingdings" pitchFamily="2" charset="2"/>
              </a:rPr>
              <a:t>(473) </a:t>
            </a:r>
            <a:r>
              <a:rPr lang="ru-RU" b="1" dirty="0" smtClean="0">
                <a:solidFill>
                  <a:srgbClr val="C00000"/>
                </a:solidFill>
                <a:latin typeface="Times New Roman" panose="02020603050405020304" pitchFamily="18" charset="0"/>
                <a:cs typeface="Times New Roman" panose="02020603050405020304" pitchFamily="18" charset="0"/>
                <a:sym typeface="Wingdings" pitchFamily="2" charset="2"/>
              </a:rPr>
              <a:t>246-05-48</a:t>
            </a:r>
            <a:r>
              <a:rPr lang="ru-RU" b="1" dirty="0">
                <a:solidFill>
                  <a:srgbClr val="C00000"/>
                </a:solidFill>
                <a:latin typeface="Times New Roman" panose="02020603050405020304" pitchFamily="18" charset="0"/>
                <a:cs typeface="Times New Roman" panose="02020603050405020304" pitchFamily="18" charset="0"/>
                <a:sym typeface="Wingdings" pitchFamily="2" charset="2"/>
              </a:rPr>
              <a:t/>
            </a:r>
            <a:br>
              <a:rPr lang="ru-RU" b="1" dirty="0">
                <a:solidFill>
                  <a:srgbClr val="C00000"/>
                </a:solidFill>
                <a:latin typeface="Times New Roman" panose="02020603050405020304" pitchFamily="18" charset="0"/>
                <a:cs typeface="Times New Roman" panose="02020603050405020304" pitchFamily="18" charset="0"/>
                <a:sym typeface="Wingdings" pitchFamily="2" charset="2"/>
              </a:rPr>
            </a:br>
            <a:endParaRPr lang="ru-RU" b="1" dirty="0" smtClean="0">
              <a:solidFill>
                <a:srgbClr val="C00000"/>
              </a:solidFill>
              <a:latin typeface="Times New Roman" panose="02020603050405020304" pitchFamily="18" charset="0"/>
              <a:cs typeface="Times New Roman" panose="02020603050405020304" pitchFamily="18" charset="0"/>
              <a:sym typeface="Wingdings" pitchFamily="2" charset="2"/>
            </a:endParaRPr>
          </a:p>
          <a:p>
            <a:pPr marL="0" indent="0" algn="ctr">
              <a:spcBef>
                <a:spcPts val="0"/>
              </a:spcBef>
              <a:buNone/>
              <a:defRPr/>
            </a:pPr>
            <a:r>
              <a:rPr lang="ru-RU" b="1" dirty="0" smtClean="0">
                <a:latin typeface="Times New Roman" panose="02020603050405020304" pitchFamily="18" charset="0"/>
                <a:cs typeface="Times New Roman" panose="02020603050405020304" pitchFamily="18" charset="0"/>
                <a:sym typeface="Wingdings" pitchFamily="2" charset="2"/>
              </a:rPr>
              <a:t>Электронный </a:t>
            </a:r>
            <a:r>
              <a:rPr lang="ru-RU" b="1" dirty="0">
                <a:latin typeface="Times New Roman" panose="02020603050405020304" pitchFamily="18" charset="0"/>
                <a:cs typeface="Times New Roman" panose="02020603050405020304" pitchFamily="18" charset="0"/>
                <a:sym typeface="Wingdings" pitchFamily="2" charset="2"/>
              </a:rPr>
              <a:t>адрес </a:t>
            </a:r>
            <a:r>
              <a:rPr lang="ru-RU" b="1" dirty="0" smtClean="0">
                <a:latin typeface="Times New Roman" panose="02020603050405020304" pitchFamily="18" charset="0"/>
                <a:cs typeface="Times New Roman" panose="02020603050405020304" pitchFamily="18" charset="0"/>
                <a:sym typeface="Wingdings" pitchFamily="2" charset="2"/>
              </a:rPr>
              <a:t>ассоциации:</a:t>
            </a:r>
            <a:r>
              <a:rPr lang="ru-RU" b="1" dirty="0">
                <a:latin typeface="Times New Roman" panose="02020603050405020304" pitchFamily="18" charset="0"/>
                <a:cs typeface="Times New Roman" panose="02020603050405020304" pitchFamily="18" charset="0"/>
                <a:sym typeface="Wingdings" pitchFamily="2" charset="2"/>
              </a:rPr>
              <a:t/>
            </a:r>
            <a:br>
              <a:rPr lang="ru-RU" b="1" dirty="0">
                <a:latin typeface="Times New Roman" panose="02020603050405020304" pitchFamily="18" charset="0"/>
                <a:cs typeface="Times New Roman" panose="02020603050405020304" pitchFamily="18" charset="0"/>
                <a:sym typeface="Wingdings" pitchFamily="2" charset="2"/>
              </a:rPr>
            </a:br>
            <a:r>
              <a:rPr lang="en-US" b="1" dirty="0" smtClean="0">
                <a:solidFill>
                  <a:srgbClr val="C00000"/>
                </a:solidFill>
                <a:latin typeface="Times New Roman" panose="02020603050405020304" pitchFamily="18" charset="0"/>
                <a:cs typeface="Times New Roman" panose="02020603050405020304" pitchFamily="18" charset="0"/>
                <a:sym typeface="Wingdings" pitchFamily="2" charset="2"/>
                <a:hlinkClick r:id="rId3"/>
              </a:rPr>
              <a:t>assomed@bk.ru</a:t>
            </a:r>
            <a:endParaRPr lang="ru-RU" b="1" dirty="0">
              <a:solidFill>
                <a:srgbClr val="C00000"/>
              </a:solidFill>
              <a:latin typeface="Times New Roman" panose="02020603050405020304" pitchFamily="18" charset="0"/>
              <a:cs typeface="Times New Roman" panose="02020603050405020304" pitchFamily="18" charset="0"/>
              <a:sym typeface="Wingdings" pitchFamily="2" charset="2"/>
            </a:endParaRPr>
          </a:p>
          <a:p>
            <a:endParaRPr lang="ru-RU" dirty="0"/>
          </a:p>
        </p:txBody>
      </p:sp>
      <p:pic>
        <p:nvPicPr>
          <p:cNvPr id="6" name="Рисунок 5" descr="rukopozhatie-1024x682.jpg"/>
          <p:cNvPicPr>
            <a:picLocks noChangeAspect="1"/>
          </p:cNvPicPr>
          <p:nvPr/>
        </p:nvPicPr>
        <p:blipFill>
          <a:blip r:embed="rId4" cstate="print"/>
          <a:stretch>
            <a:fillRect/>
          </a:stretch>
        </p:blipFill>
        <p:spPr>
          <a:xfrm>
            <a:off x="2643174" y="1285860"/>
            <a:ext cx="3929058" cy="2616814"/>
          </a:xfrm>
          <a:prstGeom prst="rect">
            <a:avLst/>
          </a:prstGeom>
        </p:spPr>
      </p:pic>
    </p:spTree>
    <p:extLst>
      <p:ext uri="{BB962C8B-B14F-4D97-AF65-F5344CB8AC3E}">
        <p14:creationId xmlns="" xmlns:p14="http://schemas.microsoft.com/office/powerpoint/2010/main" val="1932589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7"/>
          <p:cNvSpPr>
            <a:spLocks noGrp="1"/>
          </p:cNvSpPr>
          <p:nvPr>
            <p:ph type="sldNum" sz="quarter" idx="12"/>
          </p:nvPr>
        </p:nvSpPr>
        <p:spPr/>
        <p:txBody>
          <a:bodyPr/>
          <a:lstStyle/>
          <a:p>
            <a:fld id="{1C7529C2-F900-4978-9CE8-D3468BC85335}" type="slidenum">
              <a:rPr lang="ru-RU" smtClean="0"/>
              <a:pPr/>
              <a:t>2</a:t>
            </a:fld>
            <a:endParaRPr lang="ru-RU"/>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90805" y="0"/>
            <a:ext cx="7524545" cy="6858000"/>
          </a:xfrm>
          <a:prstGeom prst="rect">
            <a:avLst/>
          </a:prstGeom>
        </p:spPr>
      </p:pic>
    </p:spTree>
    <p:extLst>
      <p:ext uri="{BB962C8B-B14F-4D97-AF65-F5344CB8AC3E}">
        <p14:creationId xmlns="" xmlns:p14="http://schemas.microsoft.com/office/powerpoint/2010/main" val="3127234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188640"/>
            <a:ext cx="7886700" cy="5988323"/>
          </a:xfrm>
        </p:spPr>
        <p:txBody>
          <a:bodyPr>
            <a:normAutofit/>
          </a:bodyPr>
          <a:lstStyle/>
          <a:p>
            <a:pPr algn="ctr">
              <a:buNone/>
            </a:pPr>
            <a:r>
              <a:rPr lang="ru-RU" b="1" dirty="0" smtClean="0">
                <a:latin typeface="Times New Roman" pitchFamily="18" charset="0"/>
                <a:cs typeface="Times New Roman" pitchFamily="18" charset="0"/>
                <a:hlinkClick r:id="rId2"/>
              </a:rPr>
              <a:t>Федеральный закон от 21 ноября 2011 г. N 323-ФЗ "Об основах охраны здоровья граждан в Российской Федерации" (с изменениями и дополнениями)</a:t>
            </a:r>
            <a:endParaRPr lang="ru-RU" b="1" dirty="0" smtClean="0">
              <a:latin typeface="Times New Roman" pitchFamily="18" charset="0"/>
              <a:cs typeface="Times New Roman" pitchFamily="18" charset="0"/>
            </a:endParaRPr>
          </a:p>
          <a:p>
            <a:pPr algn="ctr">
              <a:buNone/>
            </a:pPr>
            <a:r>
              <a:rPr lang="ru-RU" b="1" dirty="0" smtClean="0">
                <a:latin typeface="Times New Roman" pitchFamily="18" charset="0"/>
                <a:cs typeface="Times New Roman" pitchFamily="18" charset="0"/>
                <a:hlinkClick r:id="rId3"/>
              </a:rPr>
              <a:t>Глава 9. Медицинские работники и фармацевтические работники, медицинские организации (ст.ст. 69 - 79.1)</a:t>
            </a:r>
            <a:endParaRPr lang="ru-RU" b="1" dirty="0" smtClean="0">
              <a:latin typeface="Times New Roman" pitchFamily="18" charset="0"/>
              <a:cs typeface="Times New Roman" pitchFamily="18" charset="0"/>
            </a:endParaRPr>
          </a:p>
          <a:p>
            <a:pPr algn="ctr">
              <a:buNone/>
            </a:pPr>
            <a:r>
              <a:rPr lang="ru-RU" b="1" dirty="0" smtClean="0">
                <a:latin typeface="Times New Roman" pitchFamily="18" charset="0"/>
                <a:cs typeface="Times New Roman" pitchFamily="18" charset="0"/>
                <a:hlinkClick r:id="rId4"/>
              </a:rPr>
              <a:t>Статья 69. Право на осуществление медицинской деятельности и фармацевтической деятельности</a:t>
            </a:r>
            <a:endParaRPr lang="ru-RU" b="1" dirty="0" smtClean="0">
              <a:latin typeface="Times New Roman" pitchFamily="18" charset="0"/>
              <a:cs typeface="Times New Roman" pitchFamily="18" charset="0"/>
            </a:endParaRPr>
          </a:p>
          <a:p>
            <a:pPr>
              <a:buNone/>
            </a:pPr>
            <a:r>
              <a:rPr lang="ru-RU" b="1" dirty="0" smtClean="0">
                <a:latin typeface="Times New Roman" pitchFamily="18" charset="0"/>
                <a:cs typeface="Times New Roman" pitchFamily="18" charset="0"/>
              </a:rPr>
              <a:t>Статья 69</a:t>
            </a:r>
            <a:r>
              <a:rPr lang="ru-RU" dirty="0" smtClean="0">
                <a:latin typeface="Times New Roman" pitchFamily="18" charset="0"/>
                <a:cs typeface="Times New Roman" pitchFamily="18" charset="0"/>
              </a:rPr>
              <a:t>. Право на осуществление медицинской деятельности и фармацевтической деятельности</a:t>
            </a:r>
          </a:p>
          <a:p>
            <a:pPr>
              <a:buNone/>
            </a:pPr>
            <a:r>
              <a:rPr lang="ru-RU" dirty="0" smtClean="0"/>
              <a:t>ГАРАНТ:</a:t>
            </a:r>
          </a:p>
          <a:p>
            <a:pPr algn="just">
              <a:buNone/>
            </a:pPr>
            <a:r>
              <a:rPr lang="ru-RU" dirty="0" smtClean="0">
                <a:latin typeface="Times New Roman" pitchFamily="18" charset="0"/>
                <a:cs typeface="Times New Roman" pitchFamily="18" charset="0"/>
              </a:rPr>
              <a:t>Часть 1 статьи 69 настоящего Федерального закона </a:t>
            </a:r>
            <a:r>
              <a:rPr lang="ru-RU" dirty="0" smtClean="0">
                <a:latin typeface="Times New Roman" pitchFamily="18" charset="0"/>
                <a:cs typeface="Times New Roman" pitchFamily="18" charset="0"/>
                <a:hlinkClick r:id="" action="ppaction://hlinkfile"/>
              </a:rPr>
              <a:t>вступает в силу</a:t>
            </a:r>
            <a:r>
              <a:rPr lang="ru-RU" dirty="0" smtClean="0">
                <a:latin typeface="Times New Roman" pitchFamily="18" charset="0"/>
                <a:cs typeface="Times New Roman" pitchFamily="18" charset="0"/>
              </a:rPr>
              <a:t> с 1 января 2016 г.</a:t>
            </a:r>
          </a:p>
          <a:p>
            <a:pPr algn="just">
              <a:buNone/>
            </a:pPr>
            <a:r>
              <a:rPr lang="ru-RU" dirty="0" smtClean="0">
                <a:latin typeface="Times New Roman" pitchFamily="18" charset="0"/>
                <a:cs typeface="Times New Roman" pitchFamily="18" charset="0"/>
              </a:rPr>
              <a:t>1. Право на осуществление медицинской деятельности в Российской Федерации имеют лица, получившие медицинское или иное образование в Российской Федерации в соответствии с </a:t>
            </a:r>
            <a:r>
              <a:rPr lang="ru-RU" dirty="0" smtClean="0">
                <a:latin typeface="Times New Roman" pitchFamily="18" charset="0"/>
                <a:cs typeface="Times New Roman" pitchFamily="18" charset="0"/>
                <a:hlinkClick r:id="rId5"/>
              </a:rPr>
              <a:t>федеральными государственными образовательными стандартами</a:t>
            </a:r>
            <a:r>
              <a:rPr lang="ru-RU" dirty="0" smtClean="0">
                <a:latin typeface="Times New Roman" pitchFamily="18" charset="0"/>
                <a:cs typeface="Times New Roman" pitchFamily="18" charset="0"/>
              </a:rPr>
              <a:t> и </a:t>
            </a:r>
            <a:r>
              <a:rPr lang="ru-RU" b="1" dirty="0" smtClean="0">
                <a:solidFill>
                  <a:srgbClr val="002060"/>
                </a:solidFill>
                <a:latin typeface="Times New Roman" pitchFamily="18" charset="0"/>
                <a:cs typeface="Times New Roman" pitchFamily="18" charset="0"/>
              </a:rPr>
              <a:t>имеющие свидетельство об аккредитации специалиста.</a:t>
            </a:r>
          </a:p>
          <a:p>
            <a:pPr>
              <a:buNone/>
            </a:pPr>
            <a:endParaRPr lang="ru-RU" dirty="0"/>
          </a:p>
        </p:txBody>
      </p:sp>
      <p:sp>
        <p:nvSpPr>
          <p:cNvPr id="4" name="Номер слайда 3"/>
          <p:cNvSpPr>
            <a:spLocks noGrp="1"/>
          </p:cNvSpPr>
          <p:nvPr>
            <p:ph type="sldNum" sz="quarter" idx="12"/>
          </p:nvPr>
        </p:nvSpPr>
        <p:spPr/>
        <p:txBody>
          <a:bodyPr/>
          <a:lstStyle/>
          <a:p>
            <a:fld id="{1C7529C2-F900-4978-9CE8-D3468BC85335}" type="slidenum">
              <a:rPr lang="ru-RU" smtClean="0"/>
              <a:pPr/>
              <a:t>3</a:t>
            </a:fld>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404664"/>
            <a:ext cx="7886700" cy="6264696"/>
          </a:xfrm>
        </p:spPr>
        <p:txBody>
          <a:bodyPr>
            <a:normAutofit lnSpcReduction="10000"/>
          </a:bodyPr>
          <a:lstStyle/>
          <a:p>
            <a:pPr algn="ctr">
              <a:buNone/>
            </a:pPr>
            <a:r>
              <a:rPr lang="ru-RU" sz="2300" b="1" dirty="0" smtClean="0">
                <a:latin typeface="Times New Roman" pitchFamily="18" charset="0"/>
                <a:cs typeface="Times New Roman" pitchFamily="18" charset="0"/>
                <a:hlinkClick r:id="rId2"/>
              </a:rPr>
              <a:t>Федеральный закон от 28 марта 1998 г. N 53-ФЗ "О воинской обязанности и военной службе" (</a:t>
            </a:r>
            <a:r>
              <a:rPr lang="ru-RU" sz="2000" b="1" dirty="0" smtClean="0">
                <a:latin typeface="Times New Roman" pitchFamily="18" charset="0"/>
                <a:cs typeface="Times New Roman" pitchFamily="18" charset="0"/>
                <a:hlinkClick r:id="rId2"/>
              </a:rPr>
              <a:t>с изменениями и дополнениями</a:t>
            </a:r>
            <a:r>
              <a:rPr lang="ru-RU" sz="2300" b="1" dirty="0" smtClean="0">
                <a:latin typeface="Times New Roman" pitchFamily="18" charset="0"/>
                <a:cs typeface="Times New Roman" pitchFamily="18" charset="0"/>
                <a:hlinkClick r:id="rId2"/>
              </a:rPr>
              <a:t>)</a:t>
            </a:r>
            <a:endParaRPr lang="ru-RU" sz="2300" b="1" dirty="0" smtClean="0">
              <a:latin typeface="Times New Roman" pitchFamily="18" charset="0"/>
              <a:cs typeface="Times New Roman" pitchFamily="18" charset="0"/>
            </a:endParaRPr>
          </a:p>
          <a:p>
            <a:pPr>
              <a:buNone/>
            </a:pPr>
            <a:r>
              <a:rPr lang="ru-RU" sz="2300" b="1" dirty="0" smtClean="0">
                <a:latin typeface="Times New Roman" pitchFamily="18" charset="0"/>
                <a:cs typeface="Times New Roman" pitchFamily="18" charset="0"/>
                <a:hlinkClick r:id="rId3"/>
              </a:rPr>
              <a:t>Раздел IV. Призыв граждан на военную службу (ст.ст. 22 - 31)</a:t>
            </a:r>
            <a:endParaRPr lang="ru-RU" sz="2300" b="1" dirty="0" smtClean="0">
              <a:latin typeface="Times New Roman" pitchFamily="18" charset="0"/>
              <a:cs typeface="Times New Roman" pitchFamily="18" charset="0"/>
            </a:endParaRPr>
          </a:p>
          <a:p>
            <a:pPr algn="just">
              <a:buNone/>
            </a:pPr>
            <a:r>
              <a:rPr lang="ru-RU" sz="2200" b="1" dirty="0" smtClean="0">
                <a:latin typeface="Times New Roman" pitchFamily="18" charset="0"/>
                <a:cs typeface="Times New Roman" pitchFamily="18" charset="0"/>
              </a:rPr>
              <a:t>Статья 24</a:t>
            </a:r>
            <a:r>
              <a:rPr lang="ru-RU" sz="2200" dirty="0" smtClean="0">
                <a:latin typeface="Times New Roman" pitchFamily="18" charset="0"/>
                <a:cs typeface="Times New Roman" pitchFamily="18" charset="0"/>
              </a:rPr>
              <a:t>. Отсрочка от призыва граждан на военную службу</a:t>
            </a:r>
          </a:p>
          <a:p>
            <a:pPr algn="just">
              <a:buNone/>
            </a:pPr>
            <a:r>
              <a:rPr lang="ru-RU" sz="2200" dirty="0" smtClean="0">
                <a:latin typeface="Times New Roman" pitchFamily="18" charset="0"/>
                <a:cs typeface="Times New Roman" pitchFamily="18" charset="0"/>
              </a:rPr>
              <a:t>2. Право на отсрочку от призыва на военную службу имеют граждане:</a:t>
            </a:r>
          </a:p>
          <a:p>
            <a:pPr algn="just">
              <a:buNone/>
            </a:pPr>
            <a:r>
              <a:rPr lang="ru-RU" sz="2200" dirty="0" smtClean="0">
                <a:latin typeface="Times New Roman" pitchFamily="18" charset="0"/>
                <a:cs typeface="Times New Roman" pitchFamily="18" charset="0"/>
              </a:rPr>
              <a:t>а) обучающиеся по очной форме обучения в образовательных организациях по имеющим государственную аккредитацию образовательным программам:</a:t>
            </a:r>
          </a:p>
          <a:p>
            <a:pPr algn="just">
              <a:buNone/>
            </a:pPr>
            <a:r>
              <a:rPr lang="ru-RU" sz="2200" dirty="0" smtClean="0">
                <a:latin typeface="Times New Roman" pitchFamily="18" charset="0"/>
                <a:cs typeface="Times New Roman" pitchFamily="18" charset="0"/>
              </a:rPr>
              <a:t> - среднего профессионального образования;</a:t>
            </a:r>
          </a:p>
          <a:p>
            <a:pPr algn="just">
              <a:buNone/>
            </a:pPr>
            <a:r>
              <a:rPr lang="ru-RU" sz="2200" dirty="0" smtClean="0">
                <a:latin typeface="Times New Roman" pitchFamily="18" charset="0"/>
                <a:cs typeface="Times New Roman" pitchFamily="18" charset="0"/>
              </a:rPr>
              <a:t> - программам </a:t>
            </a:r>
            <a:r>
              <a:rPr lang="ru-RU" sz="2200" dirty="0" err="1" smtClean="0">
                <a:latin typeface="Times New Roman" pitchFamily="18" charset="0"/>
                <a:cs typeface="Times New Roman" pitchFamily="18" charset="0"/>
              </a:rPr>
              <a:t>бакалавриата</a:t>
            </a:r>
            <a:r>
              <a:rPr lang="ru-RU" sz="2200" dirty="0" smtClean="0">
                <a:latin typeface="Times New Roman" pitchFamily="18" charset="0"/>
                <a:cs typeface="Times New Roman" pitchFamily="18" charset="0"/>
              </a:rPr>
              <a:t>…;</a:t>
            </a:r>
          </a:p>
          <a:p>
            <a:pPr algn="just">
              <a:buNone/>
            </a:pPr>
            <a:r>
              <a:rPr lang="ru-RU" sz="2200" dirty="0" smtClean="0">
                <a:latin typeface="Times New Roman" pitchFamily="18" charset="0"/>
                <a:cs typeface="Times New Roman" pitchFamily="18" charset="0"/>
              </a:rPr>
              <a:t> - программам </a:t>
            </a:r>
            <a:r>
              <a:rPr lang="ru-RU" sz="2200" dirty="0" err="1" smtClean="0">
                <a:latin typeface="Times New Roman" pitchFamily="18" charset="0"/>
                <a:cs typeface="Times New Roman" pitchFamily="18" charset="0"/>
              </a:rPr>
              <a:t>специалитета</a:t>
            </a:r>
            <a:r>
              <a:rPr lang="ru-RU" sz="2200" dirty="0" smtClean="0">
                <a:latin typeface="Times New Roman" pitchFamily="18" charset="0"/>
                <a:cs typeface="Times New Roman" pitchFamily="18" charset="0"/>
              </a:rPr>
              <a:t>…;</a:t>
            </a:r>
          </a:p>
          <a:p>
            <a:pPr algn="just">
              <a:buNone/>
            </a:pPr>
            <a:r>
              <a:rPr lang="ru-RU" sz="2200" dirty="0" smtClean="0">
                <a:latin typeface="Times New Roman" pitchFamily="18" charset="0"/>
                <a:cs typeface="Times New Roman" pitchFamily="18" charset="0"/>
              </a:rPr>
              <a:t> - программам магистратуры….</a:t>
            </a:r>
          </a:p>
          <a:p>
            <a:pPr algn="just">
              <a:buNone/>
            </a:pPr>
            <a:r>
              <a:rPr lang="ru-RU" sz="2200" dirty="0" smtClean="0">
                <a:latin typeface="Times New Roman" pitchFamily="18" charset="0"/>
                <a:cs typeface="Times New Roman" pitchFamily="18" charset="0"/>
              </a:rPr>
              <a:t>        в период освоения указанных образовательных программ…</a:t>
            </a:r>
          </a:p>
          <a:p>
            <a:pPr algn="just">
              <a:buNone/>
            </a:pPr>
            <a:r>
              <a:rPr lang="ru-RU" sz="2200" dirty="0" smtClean="0">
                <a:latin typeface="Times New Roman" pitchFamily="18" charset="0"/>
                <a:cs typeface="Times New Roman" pitchFamily="18" charset="0"/>
              </a:rPr>
              <a:t> </a:t>
            </a:r>
          </a:p>
          <a:p>
            <a:pPr>
              <a:buNone/>
            </a:pPr>
            <a:endParaRPr lang="ru-RU" dirty="0"/>
          </a:p>
        </p:txBody>
      </p:sp>
      <p:sp>
        <p:nvSpPr>
          <p:cNvPr id="4" name="Номер слайда 3"/>
          <p:cNvSpPr>
            <a:spLocks noGrp="1"/>
          </p:cNvSpPr>
          <p:nvPr>
            <p:ph type="sldNum" sz="quarter" idx="12"/>
          </p:nvPr>
        </p:nvSpPr>
        <p:spPr/>
        <p:txBody>
          <a:bodyPr/>
          <a:lstStyle/>
          <a:p>
            <a:fld id="{1C7529C2-F900-4978-9CE8-D3468BC85335}" type="slidenum">
              <a:rPr lang="ru-RU" smtClean="0"/>
              <a:pPr/>
              <a:t>4</a:t>
            </a:fld>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16633"/>
            <a:ext cx="7886700" cy="576063"/>
          </a:xfrm>
        </p:spPr>
        <p:txBody>
          <a:bodyPr>
            <a:normAutofit fontScale="90000"/>
          </a:bodyPr>
          <a:lstStyle/>
          <a:p>
            <a:pPr algn="ctr"/>
            <a:r>
              <a:rPr lang="ru-RU" sz="1900" b="1" dirty="0" smtClean="0">
                <a:solidFill>
                  <a:srgbClr val="C00000"/>
                </a:solidFill>
                <a:latin typeface="Times New Roman" panose="02020603050405020304" pitchFamily="18" charset="0"/>
                <a:ea typeface="Times New Roman"/>
                <a:cs typeface="Times New Roman" panose="02020603050405020304" pitchFamily="18" charset="0"/>
              </a:rPr>
              <a:t>Союз медицинского сообщества </a:t>
            </a:r>
            <a:br>
              <a:rPr lang="ru-RU" sz="1900" b="1" dirty="0" smtClean="0">
                <a:solidFill>
                  <a:srgbClr val="C00000"/>
                </a:solidFill>
                <a:latin typeface="Times New Roman" panose="02020603050405020304" pitchFamily="18" charset="0"/>
                <a:ea typeface="Times New Roman"/>
                <a:cs typeface="Times New Roman" panose="02020603050405020304" pitchFamily="18" charset="0"/>
              </a:rPr>
            </a:br>
            <a:r>
              <a:rPr lang="ru-RU" sz="1900" b="1" dirty="0" smtClean="0">
                <a:solidFill>
                  <a:srgbClr val="C00000"/>
                </a:solidFill>
                <a:latin typeface="Times New Roman" panose="02020603050405020304" pitchFamily="18" charset="0"/>
                <a:ea typeface="Times New Roman"/>
                <a:cs typeface="Times New Roman" panose="02020603050405020304" pitchFamily="18" charset="0"/>
              </a:rPr>
              <a:t>     «Ассоциация работников здравоохранения Воронежской области»</a:t>
            </a:r>
            <a:endParaRPr lang="ru-RU" sz="1900" dirty="0"/>
          </a:p>
        </p:txBody>
      </p:sp>
      <p:sp>
        <p:nvSpPr>
          <p:cNvPr id="3" name="Содержимое 2"/>
          <p:cNvSpPr>
            <a:spLocks noGrp="1"/>
          </p:cNvSpPr>
          <p:nvPr>
            <p:ph idx="1"/>
          </p:nvPr>
        </p:nvSpPr>
        <p:spPr>
          <a:xfrm>
            <a:off x="628650" y="692696"/>
            <a:ext cx="7886700" cy="6048672"/>
          </a:xfrm>
        </p:spPr>
        <p:txBody>
          <a:bodyPr>
            <a:normAutofit fontScale="25000" lnSpcReduction="20000"/>
          </a:bodyPr>
          <a:lstStyle/>
          <a:p>
            <a:pPr algn="ctr">
              <a:lnSpc>
                <a:spcPct val="100000"/>
              </a:lnSpc>
              <a:spcBef>
                <a:spcPts val="0"/>
              </a:spcBef>
              <a:buNone/>
            </a:pPr>
            <a:r>
              <a:rPr lang="ru-RU" sz="1500" dirty="0" smtClean="0">
                <a:latin typeface="Times New Roman" pitchFamily="18" charset="0"/>
                <a:cs typeface="Times New Roman" pitchFamily="18" charset="0"/>
              </a:rPr>
              <a:t>                                                                                                                                                                                                                                                                                                                                                                                                                                           </a:t>
            </a:r>
            <a:r>
              <a:rPr lang="ru-RU" sz="5200" dirty="0" smtClean="0">
                <a:latin typeface="Times New Roman" pitchFamily="18" charset="0"/>
                <a:cs typeface="Times New Roman" pitchFamily="18" charset="0"/>
              </a:rPr>
              <a:t>Военному комиссару</a:t>
            </a:r>
          </a:p>
          <a:p>
            <a:pPr>
              <a:spcBef>
                <a:spcPts val="0"/>
              </a:spcBef>
              <a:buNone/>
            </a:pPr>
            <a:r>
              <a:rPr lang="ru-RU" sz="5200" dirty="0" smtClean="0">
                <a:latin typeface="Times New Roman" pitchFamily="18" charset="0"/>
                <a:cs typeface="Times New Roman" pitchFamily="18" charset="0"/>
              </a:rPr>
              <a:t>Исх. № 247 от 20.06.2019 г.                                                                                               Воронежской области</a:t>
            </a:r>
          </a:p>
          <a:p>
            <a:pPr algn="r">
              <a:spcBef>
                <a:spcPts val="0"/>
              </a:spcBef>
              <a:buNone/>
            </a:pPr>
            <a:r>
              <a:rPr lang="ru-RU" sz="5200" dirty="0" smtClean="0">
                <a:latin typeface="Times New Roman" pitchFamily="18" charset="0"/>
                <a:cs typeface="Times New Roman" pitchFamily="18" charset="0"/>
              </a:rPr>
              <a:t>                                                                               ФКУ «Военный Комиссариат</a:t>
            </a:r>
          </a:p>
          <a:p>
            <a:pPr algn="ctr">
              <a:spcBef>
                <a:spcPts val="0"/>
              </a:spcBef>
              <a:buNone/>
            </a:pPr>
            <a:r>
              <a:rPr lang="ru-RU" sz="5200" dirty="0" smtClean="0">
                <a:latin typeface="Times New Roman" pitchFamily="18" charset="0"/>
                <a:cs typeface="Times New Roman" pitchFamily="18" charset="0"/>
              </a:rPr>
              <a:t>                                                                                                                                                Воронежской области»</a:t>
            </a:r>
          </a:p>
          <a:p>
            <a:pPr algn="ctr">
              <a:spcBef>
                <a:spcPts val="0"/>
              </a:spcBef>
              <a:buNone/>
            </a:pPr>
            <a:r>
              <a:rPr lang="ru-RU" sz="5200" dirty="0" smtClean="0">
                <a:latin typeface="Times New Roman" pitchFamily="18" charset="0"/>
                <a:cs typeface="Times New Roman" pitchFamily="18" charset="0"/>
              </a:rPr>
              <a:t>                                                                                                                                      С.Н. Панкову </a:t>
            </a:r>
          </a:p>
          <a:p>
            <a:pPr algn="ctr">
              <a:spcBef>
                <a:spcPts val="0"/>
              </a:spcBef>
              <a:buNone/>
            </a:pPr>
            <a:r>
              <a:rPr lang="ru-RU" sz="5200" dirty="0" smtClean="0">
                <a:latin typeface="Times New Roman" pitchFamily="18" charset="0"/>
                <a:cs typeface="Times New Roman" pitchFamily="18" charset="0"/>
              </a:rPr>
              <a:t>                                         </a:t>
            </a:r>
          </a:p>
          <a:p>
            <a:pPr algn="ctr">
              <a:lnSpc>
                <a:spcPct val="100000"/>
              </a:lnSpc>
              <a:spcBef>
                <a:spcPts val="0"/>
              </a:spcBef>
              <a:buNone/>
            </a:pPr>
            <a:r>
              <a:rPr lang="ru-RU" sz="5200" dirty="0" smtClean="0">
                <a:latin typeface="Times New Roman" pitchFamily="18" charset="0"/>
                <a:cs typeface="Times New Roman" pitchFamily="18" charset="0"/>
              </a:rPr>
              <a:t>          Уважаемый Сергей Николаевич!</a:t>
            </a:r>
          </a:p>
          <a:p>
            <a:pPr algn="just">
              <a:lnSpc>
                <a:spcPct val="100000"/>
              </a:lnSpc>
              <a:spcBef>
                <a:spcPts val="0"/>
              </a:spcBef>
              <a:buNone/>
            </a:pPr>
            <a:r>
              <a:rPr lang="ru-RU" sz="5200" dirty="0" smtClean="0">
                <a:latin typeface="Times New Roman" pitchFamily="18" charset="0"/>
                <a:cs typeface="Times New Roman" pitchFamily="18" charset="0"/>
              </a:rPr>
              <a:t> </a:t>
            </a:r>
          </a:p>
          <a:p>
            <a:pPr algn="just">
              <a:lnSpc>
                <a:spcPct val="120000"/>
              </a:lnSpc>
              <a:spcBef>
                <a:spcPts val="0"/>
              </a:spcBef>
              <a:buNone/>
            </a:pPr>
            <a:r>
              <a:rPr lang="ru-RU" sz="5200" dirty="0" smtClean="0">
                <a:latin typeface="Times New Roman" pitchFamily="18" charset="0"/>
                <a:cs typeface="Times New Roman" pitchFamily="18" charset="0"/>
              </a:rPr>
              <a:t>               В соответствии со ст. 69 Федерального закона от 21 ноября 2011 г. N 323-ФЗ «Об основах охраны здоровья граждан в Российской Федерации»  право на осуществление медицинской и фармацевтической деятельности в Российской Федерации имеют лица, получившие соответственно медицинское или иное образование, фармацевтическое образование в Российской Федерации в соответствии с федеральными  государственными образовательными стандартами </a:t>
            </a:r>
            <a:r>
              <a:rPr lang="ru-RU" sz="5200" i="1" dirty="0" smtClean="0">
                <a:latin typeface="Times New Roman" pitchFamily="18" charset="0"/>
                <a:cs typeface="Times New Roman" pitchFamily="18" charset="0"/>
              </a:rPr>
              <a:t>и имеющие свидетельство об аккредитации специалиста.</a:t>
            </a:r>
          </a:p>
          <a:p>
            <a:pPr algn="just">
              <a:lnSpc>
                <a:spcPct val="120000"/>
              </a:lnSpc>
              <a:spcBef>
                <a:spcPts val="0"/>
              </a:spcBef>
              <a:buNone/>
            </a:pPr>
            <a:r>
              <a:rPr lang="ru-RU" sz="5200" dirty="0" smtClean="0">
                <a:latin typeface="Times New Roman" pitchFamily="18" charset="0"/>
                <a:cs typeface="Times New Roman" pitchFamily="18" charset="0"/>
              </a:rPr>
              <a:t>               Исходя из указанного правового положения, наличие диплома о среднем или высшем медицинском образовании в РФ не дает возможности специалисту приступить к профессиональной деятельности без соответствующего сертификата, в том числе и в период прохождения военной службы в рядах Вооруженных сил РФ.</a:t>
            </a:r>
            <a:endParaRPr lang="ru-RU" sz="5200" i="1" dirty="0" smtClean="0">
              <a:latin typeface="Times New Roman" pitchFamily="18" charset="0"/>
              <a:cs typeface="Times New Roman" pitchFamily="18" charset="0"/>
            </a:endParaRPr>
          </a:p>
          <a:p>
            <a:pPr algn="just">
              <a:lnSpc>
                <a:spcPct val="120000"/>
              </a:lnSpc>
              <a:spcBef>
                <a:spcPts val="0"/>
              </a:spcBef>
              <a:buNone/>
            </a:pPr>
            <a:r>
              <a:rPr lang="ru-RU" sz="5200" dirty="0" smtClean="0">
                <a:latin typeface="Times New Roman" pitchFamily="18" charset="0"/>
                <a:cs typeface="Times New Roman" pitchFamily="18" charset="0"/>
              </a:rPr>
              <a:t>              График проведения </a:t>
            </a:r>
            <a:r>
              <a:rPr lang="ru-RU" sz="5200" dirty="0" err="1" smtClean="0">
                <a:latin typeface="Times New Roman" pitchFamily="18" charset="0"/>
                <a:cs typeface="Times New Roman" pitchFamily="18" charset="0"/>
              </a:rPr>
              <a:t>аккредитационных</a:t>
            </a:r>
            <a:r>
              <a:rPr lang="ru-RU" sz="5200" dirty="0" smtClean="0">
                <a:latin typeface="Times New Roman" pitchFamily="18" charset="0"/>
                <a:cs typeface="Times New Roman" pitchFamily="18" charset="0"/>
              </a:rPr>
              <a:t> мероприятий совпадает с периодом весенней призывной кампании. Ассоциация выражает озабоченность по поводу завершения обучения и прохождения аккредитации лицами призывного возраста средних профессиональных медицинских учреждений Воронежской области. Поскольку выпускники имеют на руках повестки из Военных комиссариатов на даты, которые предшествуют окончанию срока аккредитации, они не смогут завершить необходимую процедуру аккредитации и получить допуск к профессии.</a:t>
            </a:r>
          </a:p>
          <a:p>
            <a:pPr algn="just">
              <a:lnSpc>
                <a:spcPct val="120000"/>
              </a:lnSpc>
              <a:spcBef>
                <a:spcPts val="0"/>
              </a:spcBef>
              <a:buNone/>
            </a:pPr>
            <a:r>
              <a:rPr lang="ru-RU" sz="5200" dirty="0" smtClean="0">
                <a:solidFill>
                  <a:srgbClr val="0070C0"/>
                </a:solidFill>
                <a:latin typeface="Times New Roman" pitchFamily="18" charset="0"/>
                <a:cs typeface="Times New Roman" pitchFamily="18" charset="0"/>
              </a:rPr>
              <a:t>                   </a:t>
            </a:r>
            <a:r>
              <a:rPr lang="ru-RU" sz="5200" b="1" dirty="0" smtClean="0">
                <a:solidFill>
                  <a:srgbClr val="0070C0"/>
                </a:solidFill>
                <a:latin typeface="Times New Roman" pitchFamily="18" charset="0"/>
                <a:cs typeface="Times New Roman" pitchFamily="18" charset="0"/>
              </a:rPr>
              <a:t>Устное и письменное обращение в Военные комиссариаты с просьбой о переносе срока призыва выпускников не принесло результата.</a:t>
            </a:r>
          </a:p>
          <a:p>
            <a:pPr algn="just">
              <a:lnSpc>
                <a:spcPct val="120000"/>
              </a:lnSpc>
              <a:spcBef>
                <a:spcPts val="0"/>
              </a:spcBef>
              <a:buNone/>
            </a:pPr>
            <a:r>
              <a:rPr lang="ru-RU" sz="5200" b="1" dirty="0" smtClean="0">
                <a:solidFill>
                  <a:srgbClr val="0070C0"/>
                </a:solidFill>
                <a:latin typeface="Times New Roman" pitchFamily="18" charset="0"/>
                <a:cs typeface="Times New Roman" pitchFamily="18" charset="0"/>
              </a:rPr>
              <a:t>                  </a:t>
            </a:r>
            <a:r>
              <a:rPr lang="ru-RU" sz="5200" b="1" u="sng" dirty="0" smtClean="0">
                <a:solidFill>
                  <a:srgbClr val="0070C0"/>
                </a:solidFill>
                <a:latin typeface="Times New Roman" pitchFamily="18" charset="0"/>
                <a:cs typeface="Times New Roman" pitchFamily="18" charset="0"/>
              </a:rPr>
              <a:t>Учитывая изложенное, просим Вас рассмотреть вопрос о предоставлении права на отсрочку от призыва на военную службу выпускников средних профессиональных образовательных учреждений до окончания срока процедуры первичной аккредитации в средних профессиональных медицинских образовательных учреждениях Воронежской области в 2019 году и последующих годах.</a:t>
            </a:r>
            <a:endParaRPr lang="ru-RU" sz="4300" dirty="0" smtClean="0">
              <a:solidFill>
                <a:srgbClr val="0070C0"/>
              </a:solidFill>
              <a:latin typeface="Times New Roman" pitchFamily="18" charset="0"/>
              <a:cs typeface="Times New Roman" pitchFamily="18" charset="0"/>
            </a:endParaRPr>
          </a:p>
          <a:p>
            <a:pPr algn="just">
              <a:lnSpc>
                <a:spcPct val="120000"/>
              </a:lnSpc>
              <a:spcBef>
                <a:spcPts val="0"/>
              </a:spcBef>
              <a:buNone/>
            </a:pPr>
            <a:r>
              <a:rPr lang="ru-RU" sz="3500" dirty="0" smtClean="0">
                <a:latin typeface="Times New Roman" pitchFamily="18" charset="0"/>
                <a:cs typeface="Times New Roman" pitchFamily="18" charset="0"/>
              </a:rPr>
              <a:t>                    </a:t>
            </a:r>
            <a:r>
              <a:rPr lang="ru-RU" sz="4800" dirty="0" smtClean="0">
                <a:latin typeface="Times New Roman" pitchFamily="18" charset="0"/>
                <a:cs typeface="Times New Roman" pitchFamily="18" charset="0"/>
              </a:rPr>
              <a:t>Председатель Совета, Заслуженный врач РФ, д.м.н.                                                              М.В. Иванов</a:t>
            </a:r>
          </a:p>
        </p:txBody>
      </p:sp>
      <p:sp>
        <p:nvSpPr>
          <p:cNvPr id="4" name="Номер слайда 3"/>
          <p:cNvSpPr>
            <a:spLocks noGrp="1"/>
          </p:cNvSpPr>
          <p:nvPr>
            <p:ph type="sldNum" sz="quarter" idx="12"/>
          </p:nvPr>
        </p:nvSpPr>
        <p:spPr/>
        <p:txBody>
          <a:bodyPr/>
          <a:lstStyle/>
          <a:p>
            <a:fld id="{1C7529C2-F900-4978-9CE8-D3468BC85335}" type="slidenum">
              <a:rPr lang="ru-RU" smtClean="0"/>
              <a:pPr/>
              <a:t>5</a:t>
            </a:fld>
            <a:endParaRPr lang="ru-RU" dirty="0"/>
          </a:p>
        </p:txBody>
      </p:sp>
      <p:pic>
        <p:nvPicPr>
          <p:cNvPr id="5" name="Picture 2" descr="C:\Users\user\AppData\Local\Temp\Rar$DIa0.007\Логотип-ОО-20180924.jpg"/>
          <p:cNvPicPr>
            <a:picLocks noChangeAspect="1" noChangeArrowheads="1"/>
          </p:cNvPicPr>
          <p:nvPr/>
        </p:nvPicPr>
        <p:blipFill>
          <a:blip r:embed="rId2" cstate="print"/>
          <a:srcRect/>
          <a:stretch>
            <a:fillRect/>
          </a:stretch>
        </p:blipFill>
        <p:spPr bwMode="auto">
          <a:xfrm>
            <a:off x="0" y="116632"/>
            <a:ext cx="971600" cy="971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1C7529C2-F900-4978-9CE8-D3468BC85335}" type="slidenum">
              <a:rPr lang="ru-RU" smtClean="0"/>
              <a:pPr/>
              <a:t>6</a:t>
            </a:fld>
            <a:endParaRPr lang="ru-RU"/>
          </a:p>
        </p:txBody>
      </p:sp>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03648" y="0"/>
            <a:ext cx="628295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692696"/>
            <a:ext cx="7886700" cy="5760640"/>
          </a:xfrm>
        </p:spPr>
        <p:txBody>
          <a:bodyPr>
            <a:normAutofit fontScale="92500" lnSpcReduction="20000"/>
          </a:bodyPr>
          <a:lstStyle/>
          <a:p>
            <a:pPr>
              <a:buNone/>
            </a:pPr>
            <a:r>
              <a:rPr lang="ru-RU" sz="1400" dirty="0" smtClean="0">
                <a:latin typeface="Times New Roman" pitchFamily="18" charset="0"/>
                <a:cs typeface="Times New Roman" pitchFamily="18" charset="0"/>
              </a:rPr>
              <a:t>      Исх. № 297 от 20.08. 2019 г.</a:t>
            </a:r>
          </a:p>
          <a:p>
            <a:pPr algn="ctr">
              <a:lnSpc>
                <a:spcPct val="100000"/>
              </a:lnSpc>
              <a:spcBef>
                <a:spcPts val="0"/>
              </a:spcBef>
              <a:buNone/>
            </a:pPr>
            <a:r>
              <a:rPr lang="ru-RU" sz="1400" dirty="0" smtClean="0">
                <a:latin typeface="Times New Roman" pitchFamily="18" charset="0"/>
                <a:cs typeface="Times New Roman" pitchFamily="18" charset="0"/>
              </a:rPr>
              <a:t>                                                                                                                                             </a:t>
            </a:r>
            <a:r>
              <a:rPr lang="ru-RU" sz="1500" dirty="0" smtClean="0">
                <a:latin typeface="Times New Roman" pitchFamily="18" charset="0"/>
                <a:cs typeface="Times New Roman" pitchFamily="18" charset="0"/>
              </a:rPr>
              <a:t>Председателю </a:t>
            </a:r>
          </a:p>
          <a:p>
            <a:pPr algn="r">
              <a:lnSpc>
                <a:spcPct val="100000"/>
              </a:lnSpc>
              <a:spcBef>
                <a:spcPts val="0"/>
              </a:spcBef>
              <a:buNone/>
            </a:pPr>
            <a:r>
              <a:rPr lang="ru-RU" sz="1500" dirty="0" smtClean="0">
                <a:latin typeface="Times New Roman" pitchFamily="18" charset="0"/>
                <a:cs typeface="Times New Roman" pitchFamily="18" charset="0"/>
              </a:rPr>
              <a:t>Воронежской Областной Думы</a:t>
            </a:r>
          </a:p>
          <a:p>
            <a:pPr algn="ctr">
              <a:lnSpc>
                <a:spcPct val="100000"/>
              </a:lnSpc>
              <a:spcBef>
                <a:spcPts val="0"/>
              </a:spcBef>
              <a:buNone/>
            </a:pPr>
            <a:r>
              <a:rPr lang="ru-RU" sz="1500" dirty="0" smtClean="0">
                <a:latin typeface="Times New Roman" pitchFamily="18" charset="0"/>
                <a:cs typeface="Times New Roman" pitchFamily="18" charset="0"/>
              </a:rPr>
              <a:t>                                                                                                                                    В.И. </a:t>
            </a:r>
            <a:r>
              <a:rPr lang="ru-RU" sz="1500" dirty="0" err="1" smtClean="0">
                <a:latin typeface="Times New Roman" pitchFamily="18" charset="0"/>
                <a:cs typeface="Times New Roman" pitchFamily="18" charset="0"/>
              </a:rPr>
              <a:t>Нетесову</a:t>
            </a:r>
            <a:endParaRPr lang="ru-RU" sz="1500" dirty="0" smtClean="0">
              <a:latin typeface="Times New Roman" pitchFamily="18" charset="0"/>
              <a:cs typeface="Times New Roman" pitchFamily="18" charset="0"/>
            </a:endParaRPr>
          </a:p>
          <a:p>
            <a:pPr algn="r">
              <a:lnSpc>
                <a:spcPct val="100000"/>
              </a:lnSpc>
              <a:spcBef>
                <a:spcPts val="0"/>
              </a:spcBef>
              <a:buNone/>
            </a:pPr>
            <a:r>
              <a:rPr lang="ru-RU" sz="1400" dirty="0" smtClean="0">
                <a:latin typeface="Times New Roman" pitchFamily="18" charset="0"/>
                <a:cs typeface="Times New Roman" pitchFamily="18" charset="0"/>
              </a:rPr>
              <a:t>                                                                          </a:t>
            </a:r>
          </a:p>
          <a:p>
            <a:pPr algn="just">
              <a:lnSpc>
                <a:spcPct val="100000"/>
              </a:lnSpc>
              <a:spcBef>
                <a:spcPts val="0"/>
              </a:spcBef>
              <a:buNone/>
            </a:pPr>
            <a:r>
              <a:rPr lang="ru-RU" sz="1500" dirty="0" smtClean="0">
                <a:latin typeface="Times New Roman" pitchFamily="18" charset="0"/>
                <a:cs typeface="Times New Roman" pitchFamily="18" charset="0"/>
              </a:rPr>
              <a:t>                                                       Уважаемый Владимир Иванович!</a:t>
            </a:r>
          </a:p>
          <a:p>
            <a:pPr algn="just">
              <a:lnSpc>
                <a:spcPct val="100000"/>
              </a:lnSpc>
              <a:spcBef>
                <a:spcPts val="0"/>
              </a:spcBef>
              <a:buNone/>
            </a:pPr>
            <a:endParaRPr lang="ru-RU" sz="1400" dirty="0" smtClean="0">
              <a:latin typeface="Times New Roman" pitchFamily="18" charset="0"/>
              <a:cs typeface="Times New Roman" pitchFamily="18" charset="0"/>
            </a:endParaRPr>
          </a:p>
          <a:p>
            <a:pPr algn="just">
              <a:lnSpc>
                <a:spcPct val="100000"/>
              </a:lnSpc>
              <a:spcBef>
                <a:spcPts val="0"/>
              </a:spcBef>
              <a:buNone/>
            </a:pPr>
            <a:r>
              <a:rPr lang="ru-RU" sz="1400" dirty="0" smtClean="0">
                <a:latin typeface="Times New Roman" pitchFamily="18" charset="0"/>
                <a:cs typeface="Times New Roman" pitchFamily="18" charset="0"/>
              </a:rPr>
              <a:t>              </a:t>
            </a:r>
            <a:r>
              <a:rPr lang="ru-RU" sz="1500" dirty="0" smtClean="0">
                <a:latin typeface="Times New Roman" pitchFamily="18" charset="0"/>
                <a:cs typeface="Times New Roman" pitchFamily="18" charset="0"/>
              </a:rPr>
              <a:t>В соответствии со ст. 69 Федерального закона от 21 ноября 2011 г. N 323-ФЗ «Об основах охраны здоровья граждан в Российской Федерации»  право на осуществление медицинской и фармацевтической деятельности в Российской Федерации имеют лица, получившие соответственно медицинское или иное образование, фармацевтическое образование в Российской Федерации в соответствии с федеральными  государственными образовательными стандартами </a:t>
            </a:r>
            <a:r>
              <a:rPr lang="ru-RU" sz="1500" i="1" dirty="0" smtClean="0">
                <a:latin typeface="Times New Roman" pitchFamily="18" charset="0"/>
                <a:cs typeface="Times New Roman" pitchFamily="18" charset="0"/>
              </a:rPr>
              <a:t>и имеющие свидетельство об аккредитации специалиста.</a:t>
            </a:r>
            <a:r>
              <a:rPr lang="ru-RU" sz="1500" dirty="0" smtClean="0">
                <a:latin typeface="Times New Roman" pitchFamily="18" charset="0"/>
                <a:cs typeface="Times New Roman" pitchFamily="18" charset="0"/>
              </a:rPr>
              <a:t> </a:t>
            </a:r>
          </a:p>
          <a:p>
            <a:pPr algn="just">
              <a:lnSpc>
                <a:spcPct val="100000"/>
              </a:lnSpc>
              <a:spcBef>
                <a:spcPts val="0"/>
              </a:spcBef>
              <a:buNone/>
            </a:pPr>
            <a:r>
              <a:rPr lang="ru-RU" sz="1500" dirty="0" smtClean="0">
                <a:latin typeface="Times New Roman" pitchFamily="18" charset="0"/>
                <a:cs typeface="Times New Roman" pitchFamily="18" charset="0"/>
              </a:rPr>
              <a:t>               Исходя из указанного правового положения, наличие одного лишь диплома о среднем или высшем медицинском образовании без соответствующего сертификата не дает возможности специалисту приступить к профессиональной деятельности в РФ.</a:t>
            </a:r>
          </a:p>
          <a:p>
            <a:pPr algn="just">
              <a:lnSpc>
                <a:spcPct val="100000"/>
              </a:lnSpc>
              <a:spcBef>
                <a:spcPts val="0"/>
              </a:spcBef>
              <a:buNone/>
            </a:pPr>
            <a:r>
              <a:rPr lang="ru-RU" sz="1500" dirty="0" smtClean="0">
                <a:latin typeface="Times New Roman" pitchFamily="18" charset="0"/>
                <a:cs typeface="Times New Roman" pitchFamily="18" charset="0"/>
              </a:rPr>
              <a:t>                Наличие у выпускников повесток из Военных комиссариатов на даты, которые предшествуют окончанию срока аккредитации, препятствуют завершению ими необходимой процедуры аккредитации и получения допуска к профессии.</a:t>
            </a:r>
          </a:p>
          <a:p>
            <a:pPr algn="just">
              <a:lnSpc>
                <a:spcPct val="100000"/>
              </a:lnSpc>
              <a:spcBef>
                <a:spcPts val="0"/>
              </a:spcBef>
              <a:buNone/>
            </a:pPr>
            <a:r>
              <a:rPr lang="ru-RU" sz="1500" dirty="0" smtClean="0">
                <a:latin typeface="Times New Roman" pitchFamily="18" charset="0"/>
                <a:cs typeface="Times New Roman" pitchFamily="18" charset="0"/>
              </a:rPr>
              <a:t>                 Письменное обращение в Военный комиссариат Воронежской области с просьбой о переносе срока призыва выпускников не принесло результата, ссылаясь на исчерпывающий перечень оснований для  предоставления права на отсрочку от призыва на военную службу в предусмотренный Федеральным законом  от 28 марта 1998 года № 53-ФЗ «О воинской обязанности и военной службе».</a:t>
            </a:r>
          </a:p>
          <a:p>
            <a:pPr algn="just">
              <a:lnSpc>
                <a:spcPct val="100000"/>
              </a:lnSpc>
              <a:spcBef>
                <a:spcPts val="0"/>
              </a:spcBef>
              <a:buNone/>
            </a:pPr>
            <a:r>
              <a:rPr lang="ru-RU" sz="1500" dirty="0" smtClean="0">
                <a:latin typeface="Times New Roman" pitchFamily="18" charset="0"/>
                <a:cs typeface="Times New Roman" pitchFamily="18" charset="0"/>
              </a:rPr>
              <a:t>                  </a:t>
            </a:r>
            <a:r>
              <a:rPr lang="ru-RU" sz="1500" b="1" dirty="0" smtClean="0">
                <a:solidFill>
                  <a:srgbClr val="002060"/>
                </a:solidFill>
                <a:latin typeface="Times New Roman" pitchFamily="18" charset="0"/>
                <a:cs typeface="Times New Roman" pitchFamily="18" charset="0"/>
              </a:rPr>
              <a:t>Учитывая изложенное, просим Вас выйти с законодательной инициативой о внесении изменений в  Федеральный закон  от 28 марта 1998 года № 53-ФЗ «О воинской обязанности и военной службе» о предоставлении права на отсрочку от призыва на военную службу выпускников профессиональных медицинских образовательных учреждений до окончания срока процедуры первичной аккредитации.   </a:t>
            </a:r>
          </a:p>
          <a:p>
            <a:pPr algn="just">
              <a:lnSpc>
                <a:spcPct val="100000"/>
              </a:lnSpc>
              <a:spcBef>
                <a:spcPts val="0"/>
              </a:spcBef>
              <a:buNone/>
            </a:pPr>
            <a:endParaRPr lang="ru-RU" sz="1500" b="1" dirty="0" smtClean="0">
              <a:latin typeface="Times New Roman" pitchFamily="18" charset="0"/>
              <a:cs typeface="Times New Roman" pitchFamily="18" charset="0"/>
            </a:endParaRPr>
          </a:p>
          <a:p>
            <a:pPr algn="just">
              <a:lnSpc>
                <a:spcPct val="100000"/>
              </a:lnSpc>
              <a:spcBef>
                <a:spcPts val="0"/>
              </a:spcBef>
              <a:buNone/>
            </a:pPr>
            <a:endParaRPr lang="ru-RU" sz="1500" b="1" dirty="0" smtClean="0">
              <a:latin typeface="Times New Roman" pitchFamily="18" charset="0"/>
              <a:cs typeface="Times New Roman" pitchFamily="18" charset="0"/>
            </a:endParaRPr>
          </a:p>
          <a:p>
            <a:pPr algn="just">
              <a:lnSpc>
                <a:spcPct val="100000"/>
              </a:lnSpc>
              <a:spcBef>
                <a:spcPts val="0"/>
              </a:spcBef>
              <a:buNone/>
            </a:pPr>
            <a:r>
              <a:rPr lang="ru-RU" sz="1200" b="1" dirty="0" smtClean="0">
                <a:latin typeface="Times New Roman" pitchFamily="18" charset="0"/>
                <a:cs typeface="Times New Roman" pitchFamily="18" charset="0"/>
              </a:rPr>
              <a:t>              </a:t>
            </a:r>
            <a:endParaRPr lang="ru-RU" sz="1200" dirty="0" smtClean="0">
              <a:latin typeface="Times New Roman" pitchFamily="18" charset="0"/>
              <a:cs typeface="Times New Roman" pitchFamily="18" charset="0"/>
            </a:endParaRPr>
          </a:p>
          <a:p>
            <a:pPr>
              <a:spcBef>
                <a:spcPts val="0"/>
              </a:spcBef>
              <a:buNone/>
            </a:pPr>
            <a:r>
              <a:rPr lang="ru-RU" sz="1400" dirty="0" smtClean="0">
                <a:latin typeface="Times New Roman" pitchFamily="18" charset="0"/>
                <a:cs typeface="Times New Roman" pitchFamily="18" charset="0"/>
              </a:rPr>
              <a:t>                     </a:t>
            </a:r>
            <a:r>
              <a:rPr lang="ru-RU" sz="1500" dirty="0" smtClean="0">
                <a:latin typeface="Times New Roman" pitchFamily="18" charset="0"/>
                <a:cs typeface="Times New Roman" pitchFamily="18" charset="0"/>
              </a:rPr>
              <a:t>Председатель Совета</a:t>
            </a:r>
          </a:p>
          <a:p>
            <a:pPr>
              <a:spcBef>
                <a:spcPts val="0"/>
              </a:spcBef>
              <a:buNone/>
            </a:pPr>
            <a:r>
              <a:rPr lang="ru-RU" sz="1500" dirty="0" smtClean="0">
                <a:latin typeface="Times New Roman" pitchFamily="18" charset="0"/>
                <a:cs typeface="Times New Roman" pitchFamily="18" charset="0"/>
              </a:rPr>
              <a:t>                    Заслуженный врач РФ, д.м.н.                                                                   М.В. Иванов</a:t>
            </a:r>
          </a:p>
          <a:p>
            <a:pPr>
              <a:lnSpc>
                <a:spcPct val="100000"/>
              </a:lnSpc>
              <a:spcBef>
                <a:spcPts val="0"/>
              </a:spcBef>
              <a:buNone/>
            </a:pPr>
            <a:endParaRPr lang="ru-RU" sz="1500" dirty="0"/>
          </a:p>
        </p:txBody>
      </p:sp>
      <p:sp>
        <p:nvSpPr>
          <p:cNvPr id="4" name="Номер слайда 3"/>
          <p:cNvSpPr>
            <a:spLocks noGrp="1"/>
          </p:cNvSpPr>
          <p:nvPr>
            <p:ph type="sldNum" sz="quarter" idx="12"/>
          </p:nvPr>
        </p:nvSpPr>
        <p:spPr/>
        <p:txBody>
          <a:bodyPr/>
          <a:lstStyle/>
          <a:p>
            <a:fld id="{1C7529C2-F900-4978-9CE8-D3468BC85335}" type="slidenum">
              <a:rPr lang="ru-RU" smtClean="0"/>
              <a:pPr/>
              <a:t>7</a:t>
            </a:fld>
            <a:endParaRPr lang="ru-RU"/>
          </a:p>
        </p:txBody>
      </p:sp>
      <p:pic>
        <p:nvPicPr>
          <p:cNvPr id="5" name="Picture 2" descr="C:\Users\user\AppData\Local\Temp\Rar$DIa0.007\Логотип-ОО-20180924.jpg"/>
          <p:cNvPicPr>
            <a:picLocks noChangeAspect="1" noChangeArrowheads="1"/>
          </p:cNvPicPr>
          <p:nvPr/>
        </p:nvPicPr>
        <p:blipFill>
          <a:blip r:embed="rId2" cstate="print"/>
          <a:srcRect/>
          <a:stretch>
            <a:fillRect/>
          </a:stretch>
        </p:blipFill>
        <p:spPr bwMode="auto">
          <a:xfrm>
            <a:off x="0" y="116632"/>
            <a:ext cx="864096" cy="864096"/>
          </a:xfrm>
          <a:prstGeom prst="rect">
            <a:avLst/>
          </a:prstGeom>
          <a:noFill/>
        </p:spPr>
      </p:pic>
      <p:sp>
        <p:nvSpPr>
          <p:cNvPr id="6" name="Прямоугольник 5"/>
          <p:cNvSpPr/>
          <p:nvPr/>
        </p:nvSpPr>
        <p:spPr>
          <a:xfrm>
            <a:off x="1043608" y="116633"/>
            <a:ext cx="7704856" cy="646331"/>
          </a:xfrm>
          <a:prstGeom prst="rect">
            <a:avLst/>
          </a:prstGeom>
        </p:spPr>
        <p:txBody>
          <a:bodyPr wrap="square">
            <a:spAutoFit/>
          </a:bodyPr>
          <a:lstStyle/>
          <a:p>
            <a:pPr algn="ctr"/>
            <a:r>
              <a:rPr lang="ru-RU" b="1" dirty="0" smtClean="0">
                <a:solidFill>
                  <a:srgbClr val="C00000"/>
                </a:solidFill>
                <a:latin typeface="Times New Roman" panose="02020603050405020304" pitchFamily="18" charset="0"/>
                <a:ea typeface="Times New Roman"/>
                <a:cs typeface="Times New Roman" panose="02020603050405020304" pitchFamily="18" charset="0"/>
              </a:rPr>
              <a:t>Союз медицинского сообщества </a:t>
            </a:r>
            <a:br>
              <a:rPr lang="ru-RU" b="1" dirty="0" smtClean="0">
                <a:solidFill>
                  <a:srgbClr val="C00000"/>
                </a:solidFill>
                <a:latin typeface="Times New Roman" panose="02020603050405020304" pitchFamily="18" charset="0"/>
                <a:ea typeface="Times New Roman"/>
                <a:cs typeface="Times New Roman" panose="02020603050405020304" pitchFamily="18" charset="0"/>
              </a:rPr>
            </a:br>
            <a:r>
              <a:rPr lang="ru-RU" b="1" dirty="0" smtClean="0">
                <a:solidFill>
                  <a:srgbClr val="C00000"/>
                </a:solidFill>
                <a:latin typeface="Times New Roman" panose="02020603050405020304" pitchFamily="18" charset="0"/>
                <a:ea typeface="Times New Roman"/>
                <a:cs typeface="Times New Roman" panose="02020603050405020304" pitchFamily="18" charset="0"/>
              </a:rPr>
              <a:t>     «Ассоциация работников здравоохранения Воронежской области»</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116632"/>
            <a:ext cx="8928992" cy="6552728"/>
          </a:xfrm>
        </p:spPr>
        <p:txBody>
          <a:bodyPr>
            <a:normAutofit/>
          </a:bodyPr>
          <a:lstStyle/>
          <a:p>
            <a:pPr algn="r">
              <a:lnSpc>
                <a:spcPct val="100000"/>
              </a:lnSpc>
              <a:spcBef>
                <a:spcPts val="0"/>
              </a:spcBef>
              <a:buNone/>
            </a:pPr>
            <a:endParaRPr lang="ru-RU" sz="1300" dirty="0" smtClean="0">
              <a:latin typeface="Times New Roman" pitchFamily="18" charset="0"/>
              <a:cs typeface="Times New Roman" pitchFamily="18" charset="0"/>
            </a:endParaRPr>
          </a:p>
          <a:p>
            <a:pPr algn="r">
              <a:lnSpc>
                <a:spcPct val="100000"/>
              </a:lnSpc>
              <a:spcBef>
                <a:spcPts val="0"/>
              </a:spcBef>
              <a:buNone/>
            </a:pPr>
            <a:endParaRPr lang="ru-RU" sz="1300" dirty="0" smtClean="0">
              <a:latin typeface="Times New Roman" pitchFamily="18" charset="0"/>
              <a:cs typeface="Times New Roman" pitchFamily="18" charset="0"/>
            </a:endParaRPr>
          </a:p>
          <a:p>
            <a:pPr algn="r">
              <a:lnSpc>
                <a:spcPct val="100000"/>
              </a:lnSpc>
              <a:spcBef>
                <a:spcPts val="0"/>
              </a:spcBef>
              <a:buNone/>
            </a:pPr>
            <a:endParaRPr lang="ru-RU" sz="1300" dirty="0" smtClean="0">
              <a:latin typeface="Times New Roman" pitchFamily="18" charset="0"/>
              <a:cs typeface="Times New Roman" pitchFamily="18" charset="0"/>
            </a:endParaRPr>
          </a:p>
          <a:p>
            <a:pPr algn="r">
              <a:lnSpc>
                <a:spcPct val="100000"/>
              </a:lnSpc>
              <a:spcBef>
                <a:spcPts val="0"/>
              </a:spcBef>
              <a:buNone/>
            </a:pPr>
            <a:endParaRPr lang="ru-RU" sz="1300" dirty="0" smtClean="0">
              <a:latin typeface="Times New Roman" pitchFamily="18" charset="0"/>
              <a:cs typeface="Times New Roman" pitchFamily="18" charset="0"/>
            </a:endParaRPr>
          </a:p>
          <a:p>
            <a:pPr algn="r">
              <a:lnSpc>
                <a:spcPct val="100000"/>
              </a:lnSpc>
              <a:spcBef>
                <a:spcPts val="0"/>
              </a:spcBef>
              <a:buNone/>
            </a:pPr>
            <a:endParaRPr lang="ru-RU" sz="1300" dirty="0" smtClean="0">
              <a:latin typeface="Times New Roman" pitchFamily="18" charset="0"/>
              <a:cs typeface="Times New Roman" pitchFamily="18" charset="0"/>
            </a:endParaRPr>
          </a:p>
          <a:p>
            <a:pPr algn="r">
              <a:lnSpc>
                <a:spcPct val="100000"/>
              </a:lnSpc>
              <a:spcBef>
                <a:spcPts val="0"/>
              </a:spcBef>
              <a:buNone/>
            </a:pPr>
            <a:endParaRPr lang="ru-RU" sz="1300" dirty="0" smtClean="0">
              <a:latin typeface="Times New Roman" pitchFamily="18" charset="0"/>
              <a:cs typeface="Times New Roman" pitchFamily="18" charset="0"/>
            </a:endParaRPr>
          </a:p>
          <a:p>
            <a:pPr algn="r">
              <a:lnSpc>
                <a:spcPct val="100000"/>
              </a:lnSpc>
              <a:spcBef>
                <a:spcPts val="0"/>
              </a:spcBef>
              <a:buNone/>
            </a:pPr>
            <a:endParaRPr lang="ru-RU" sz="1300" dirty="0" smtClean="0">
              <a:latin typeface="Times New Roman" pitchFamily="18" charset="0"/>
              <a:cs typeface="Times New Roman" pitchFamily="18" charset="0"/>
            </a:endParaRPr>
          </a:p>
          <a:p>
            <a:pPr algn="r">
              <a:lnSpc>
                <a:spcPct val="100000"/>
              </a:lnSpc>
              <a:spcBef>
                <a:spcPts val="0"/>
              </a:spcBef>
              <a:buNone/>
            </a:pPr>
            <a:endParaRPr lang="ru-RU" sz="1300" dirty="0" smtClean="0">
              <a:latin typeface="Times New Roman" pitchFamily="18" charset="0"/>
              <a:cs typeface="Times New Roman" pitchFamily="18" charset="0"/>
            </a:endParaRPr>
          </a:p>
          <a:p>
            <a:pPr algn="r">
              <a:lnSpc>
                <a:spcPct val="100000"/>
              </a:lnSpc>
              <a:spcBef>
                <a:spcPts val="0"/>
              </a:spcBef>
              <a:buNone/>
            </a:pPr>
            <a:endParaRPr lang="ru-RU" sz="1300" dirty="0" smtClean="0">
              <a:latin typeface="Times New Roman" pitchFamily="18" charset="0"/>
              <a:cs typeface="Times New Roman" pitchFamily="18" charset="0"/>
            </a:endParaRPr>
          </a:p>
          <a:p>
            <a:pPr algn="r">
              <a:lnSpc>
                <a:spcPct val="100000"/>
              </a:lnSpc>
              <a:spcBef>
                <a:spcPts val="0"/>
              </a:spcBef>
              <a:buNone/>
            </a:pPr>
            <a:endParaRPr lang="ru-RU" sz="1300" dirty="0" smtClean="0">
              <a:latin typeface="Times New Roman" pitchFamily="18" charset="0"/>
              <a:cs typeface="Times New Roman" pitchFamily="18" charset="0"/>
            </a:endParaRPr>
          </a:p>
          <a:p>
            <a:pPr algn="r">
              <a:lnSpc>
                <a:spcPct val="100000"/>
              </a:lnSpc>
              <a:spcBef>
                <a:spcPts val="0"/>
              </a:spcBef>
              <a:buNone/>
            </a:pPr>
            <a:endParaRPr lang="ru-RU" sz="1300" dirty="0" smtClean="0">
              <a:latin typeface="Times New Roman" pitchFamily="18" charset="0"/>
              <a:cs typeface="Times New Roman" pitchFamily="18" charset="0"/>
            </a:endParaRPr>
          </a:p>
          <a:p>
            <a:pPr algn="r">
              <a:lnSpc>
                <a:spcPct val="100000"/>
              </a:lnSpc>
              <a:spcBef>
                <a:spcPts val="0"/>
              </a:spcBef>
              <a:buNone/>
            </a:pPr>
            <a:endParaRPr lang="ru-RU" sz="1300" dirty="0" smtClean="0">
              <a:latin typeface="Times New Roman" pitchFamily="18" charset="0"/>
              <a:cs typeface="Times New Roman" pitchFamily="18" charset="0"/>
            </a:endParaRPr>
          </a:p>
          <a:p>
            <a:pPr algn="r">
              <a:lnSpc>
                <a:spcPct val="100000"/>
              </a:lnSpc>
              <a:spcBef>
                <a:spcPts val="0"/>
              </a:spcBef>
              <a:buNone/>
            </a:pPr>
            <a:endParaRPr lang="ru-RU" sz="1300" dirty="0" smtClean="0">
              <a:latin typeface="Times New Roman" pitchFamily="18" charset="0"/>
              <a:cs typeface="Times New Roman" pitchFamily="18" charset="0"/>
            </a:endParaRPr>
          </a:p>
          <a:p>
            <a:pPr algn="r">
              <a:lnSpc>
                <a:spcPct val="100000"/>
              </a:lnSpc>
              <a:spcBef>
                <a:spcPts val="0"/>
              </a:spcBef>
              <a:buNone/>
            </a:pPr>
            <a:endParaRPr lang="ru-RU" sz="1300" dirty="0" smtClean="0">
              <a:latin typeface="Times New Roman" pitchFamily="18" charset="0"/>
              <a:cs typeface="Times New Roman" pitchFamily="18" charset="0"/>
            </a:endParaRPr>
          </a:p>
          <a:p>
            <a:pPr algn="r">
              <a:lnSpc>
                <a:spcPct val="100000"/>
              </a:lnSpc>
              <a:spcBef>
                <a:spcPts val="0"/>
              </a:spcBef>
              <a:buNone/>
            </a:pPr>
            <a:endParaRPr lang="ru-RU" sz="1300" dirty="0" smtClean="0">
              <a:latin typeface="Times New Roman" pitchFamily="18" charset="0"/>
              <a:cs typeface="Times New Roman" pitchFamily="18" charset="0"/>
            </a:endParaRPr>
          </a:p>
          <a:p>
            <a:pPr algn="r">
              <a:lnSpc>
                <a:spcPct val="100000"/>
              </a:lnSpc>
              <a:spcBef>
                <a:spcPts val="0"/>
              </a:spcBef>
              <a:buNone/>
            </a:pPr>
            <a:endParaRPr lang="ru-RU" sz="1300" dirty="0" smtClean="0">
              <a:latin typeface="Times New Roman" pitchFamily="18" charset="0"/>
              <a:cs typeface="Times New Roman" pitchFamily="18" charset="0"/>
            </a:endParaRPr>
          </a:p>
          <a:p>
            <a:pPr algn="r">
              <a:lnSpc>
                <a:spcPct val="100000"/>
              </a:lnSpc>
              <a:spcBef>
                <a:spcPts val="0"/>
              </a:spcBef>
              <a:buNone/>
            </a:pPr>
            <a:endParaRPr lang="ru-RU" sz="1300" dirty="0" smtClean="0">
              <a:latin typeface="Times New Roman" pitchFamily="18" charset="0"/>
              <a:cs typeface="Times New Roman" pitchFamily="18" charset="0"/>
            </a:endParaRPr>
          </a:p>
          <a:p>
            <a:pPr algn="r">
              <a:lnSpc>
                <a:spcPct val="100000"/>
              </a:lnSpc>
              <a:spcBef>
                <a:spcPts val="0"/>
              </a:spcBef>
              <a:buNone/>
            </a:pPr>
            <a:endParaRPr lang="ru-RU" sz="1300" dirty="0" smtClean="0">
              <a:latin typeface="Times New Roman" pitchFamily="18" charset="0"/>
              <a:cs typeface="Times New Roman" pitchFamily="18" charset="0"/>
            </a:endParaRPr>
          </a:p>
          <a:p>
            <a:pPr algn="r">
              <a:lnSpc>
                <a:spcPct val="100000"/>
              </a:lnSpc>
              <a:spcBef>
                <a:spcPts val="0"/>
              </a:spcBef>
              <a:buNone/>
            </a:pPr>
            <a:endParaRPr lang="ru-RU" sz="1300" dirty="0" smtClean="0">
              <a:latin typeface="Times New Roman" pitchFamily="18" charset="0"/>
              <a:cs typeface="Times New Roman" pitchFamily="18" charset="0"/>
            </a:endParaRPr>
          </a:p>
          <a:p>
            <a:pPr algn="r">
              <a:lnSpc>
                <a:spcPct val="100000"/>
              </a:lnSpc>
              <a:spcBef>
                <a:spcPts val="0"/>
              </a:spcBef>
              <a:buNone/>
            </a:pPr>
            <a:endParaRPr lang="ru-RU" sz="1300" dirty="0" smtClean="0">
              <a:latin typeface="Times New Roman" pitchFamily="18" charset="0"/>
              <a:cs typeface="Times New Roman" pitchFamily="18" charset="0"/>
            </a:endParaRPr>
          </a:p>
          <a:p>
            <a:pPr algn="r">
              <a:lnSpc>
                <a:spcPct val="100000"/>
              </a:lnSpc>
              <a:spcBef>
                <a:spcPts val="0"/>
              </a:spcBef>
              <a:buNone/>
            </a:pPr>
            <a:endParaRPr lang="ru-RU" sz="1300" dirty="0" smtClean="0">
              <a:latin typeface="Times New Roman" pitchFamily="18" charset="0"/>
              <a:cs typeface="Times New Roman" pitchFamily="18" charset="0"/>
            </a:endParaRPr>
          </a:p>
          <a:p>
            <a:pPr algn="r">
              <a:lnSpc>
                <a:spcPct val="100000"/>
              </a:lnSpc>
              <a:spcBef>
                <a:spcPts val="0"/>
              </a:spcBef>
              <a:buNone/>
            </a:pPr>
            <a:endParaRPr lang="ru-RU" sz="1300" dirty="0" smtClean="0">
              <a:latin typeface="Times New Roman" pitchFamily="18" charset="0"/>
              <a:cs typeface="Times New Roman" pitchFamily="18" charset="0"/>
            </a:endParaRPr>
          </a:p>
          <a:p>
            <a:pPr algn="r">
              <a:lnSpc>
                <a:spcPct val="100000"/>
              </a:lnSpc>
              <a:spcBef>
                <a:spcPts val="0"/>
              </a:spcBef>
              <a:buNone/>
            </a:pPr>
            <a:endParaRPr lang="ru-RU" sz="1300" dirty="0" smtClean="0">
              <a:latin typeface="Times New Roman" pitchFamily="18" charset="0"/>
              <a:cs typeface="Times New Roman" pitchFamily="18" charset="0"/>
            </a:endParaRPr>
          </a:p>
          <a:p>
            <a:pPr algn="r">
              <a:lnSpc>
                <a:spcPct val="100000"/>
              </a:lnSpc>
              <a:spcBef>
                <a:spcPts val="0"/>
              </a:spcBef>
              <a:buNone/>
            </a:pPr>
            <a:endParaRPr lang="ru-RU" sz="1300" dirty="0" smtClean="0">
              <a:latin typeface="Times New Roman" pitchFamily="18" charset="0"/>
              <a:cs typeface="Times New Roman" pitchFamily="18" charset="0"/>
            </a:endParaRPr>
          </a:p>
          <a:p>
            <a:pPr algn="ctr">
              <a:lnSpc>
                <a:spcPct val="100000"/>
              </a:lnSpc>
              <a:spcBef>
                <a:spcPts val="0"/>
              </a:spcBef>
              <a:buNone/>
            </a:pPr>
            <a:r>
              <a:rPr lang="ru-RU" sz="1300" dirty="0" smtClean="0">
                <a:latin typeface="Times New Roman" pitchFamily="18" charset="0"/>
                <a:cs typeface="Times New Roman" pitchFamily="18" charset="0"/>
              </a:rPr>
              <a:t>                                                                                                    04.09.2019 г.</a:t>
            </a:r>
          </a:p>
          <a:p>
            <a:pPr algn="ctr">
              <a:lnSpc>
                <a:spcPct val="100000"/>
              </a:lnSpc>
              <a:spcBef>
                <a:spcPts val="0"/>
              </a:spcBef>
              <a:buNone/>
            </a:pPr>
            <a:r>
              <a:rPr lang="ru-RU" sz="1300" dirty="0" smtClean="0">
                <a:latin typeface="Times New Roman" pitchFamily="18" charset="0"/>
                <a:cs typeface="Times New Roman" pitchFamily="18" charset="0"/>
              </a:rPr>
              <a:t>                                                                                                     Заседание рабочей группы Комитета по труду и</a:t>
            </a:r>
          </a:p>
          <a:p>
            <a:pPr algn="ctr">
              <a:lnSpc>
                <a:spcPct val="100000"/>
              </a:lnSpc>
              <a:spcBef>
                <a:spcPts val="0"/>
              </a:spcBef>
              <a:buNone/>
            </a:pPr>
            <a:r>
              <a:rPr lang="ru-RU" sz="1300" dirty="0" smtClean="0">
                <a:latin typeface="Times New Roman" pitchFamily="18" charset="0"/>
                <a:cs typeface="Times New Roman" pitchFamily="18" charset="0"/>
              </a:rPr>
              <a:t>                                                                                                      социальной защите населения  Воронежской Областной Думы</a:t>
            </a:r>
            <a:endParaRPr lang="ru-RU" sz="13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1C7529C2-F900-4978-9CE8-D3468BC85335}" type="slidenum">
              <a:rPr lang="ru-RU" smtClean="0"/>
              <a:pPr/>
              <a:t>8</a:t>
            </a:fld>
            <a:endParaRPr lang="ru-RU" dirty="0"/>
          </a:p>
        </p:txBody>
      </p:sp>
      <p:graphicFrame>
        <p:nvGraphicFramePr>
          <p:cNvPr id="25602" name="Object 2"/>
          <p:cNvGraphicFramePr>
            <a:graphicFrameLocks noChangeAspect="1"/>
          </p:cNvGraphicFramePr>
          <p:nvPr/>
        </p:nvGraphicFramePr>
        <p:xfrm>
          <a:off x="251520" y="404664"/>
          <a:ext cx="3600400" cy="5328592"/>
        </p:xfrm>
        <a:graphic>
          <a:graphicData uri="http://schemas.openxmlformats.org/presentationml/2006/ole">
            <p:oleObj spid="_x0000_s25604" name="Acrobat Document" r:id="rId3" imgW="5667122" imgH="8019837" progId="AcroExch.Document.11">
              <p:embed/>
            </p:oleObj>
          </a:graphicData>
        </a:graphic>
      </p:graphicFrame>
      <p:pic>
        <p:nvPicPr>
          <p:cNvPr id="25603" name="Picture 3" descr="C:\Users\user\Desktop\заседание комитета по труду и социальной защите населения ВОД 04.09.19г..jpg"/>
          <p:cNvPicPr>
            <a:picLocks noChangeAspect="1" noChangeArrowheads="1"/>
          </p:cNvPicPr>
          <p:nvPr/>
        </p:nvPicPr>
        <p:blipFill>
          <a:blip r:embed="rId4" cstate="print"/>
          <a:srcRect/>
          <a:stretch>
            <a:fillRect/>
          </a:stretch>
        </p:blipFill>
        <p:spPr bwMode="auto">
          <a:xfrm>
            <a:off x="3851920" y="1412776"/>
            <a:ext cx="5162525" cy="348068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188640"/>
            <a:ext cx="7886700" cy="5988323"/>
          </a:xfrm>
        </p:spPr>
        <p:txBody>
          <a:bodyPr>
            <a:normAutofit/>
          </a:bodyPr>
          <a:lstStyle/>
          <a:p>
            <a:pPr algn="ctr">
              <a:buNone/>
            </a:pPr>
            <a:r>
              <a:rPr lang="ru-RU" sz="1800" b="1" dirty="0" smtClean="0">
                <a:solidFill>
                  <a:srgbClr val="0070C0"/>
                </a:solidFill>
                <a:latin typeface="Times New Roman" pitchFamily="18" charset="0"/>
                <a:cs typeface="Times New Roman" pitchFamily="18" charset="0"/>
              </a:rPr>
              <a:t>Количество выпускников медицинских учебных заведений Воронежской области  2019 года, в том числе выпускников - лиц мужского пола</a:t>
            </a:r>
          </a:p>
          <a:p>
            <a:pPr algn="ctr">
              <a:buNone/>
            </a:pPr>
            <a:endParaRPr lang="ru-RU" sz="18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1C7529C2-F900-4978-9CE8-D3468BC85335}" type="slidenum">
              <a:rPr lang="ru-RU" smtClean="0"/>
              <a:pPr/>
              <a:t>9</a:t>
            </a:fld>
            <a:endParaRPr lang="ru-RU"/>
          </a:p>
        </p:txBody>
      </p:sp>
      <p:graphicFrame>
        <p:nvGraphicFramePr>
          <p:cNvPr id="5" name="Таблица 4"/>
          <p:cNvGraphicFramePr>
            <a:graphicFrameLocks noGrp="1"/>
          </p:cNvGraphicFramePr>
          <p:nvPr/>
        </p:nvGraphicFramePr>
        <p:xfrm>
          <a:off x="539553" y="1052736"/>
          <a:ext cx="7992888" cy="5049299"/>
        </p:xfrm>
        <a:graphic>
          <a:graphicData uri="http://schemas.openxmlformats.org/drawingml/2006/table">
            <a:tbl>
              <a:tblPr firstRow="1" bandRow="1">
                <a:tableStyleId>{5C22544A-7EE6-4342-B048-85BDC9FD1C3A}</a:tableStyleId>
              </a:tblPr>
              <a:tblGrid>
                <a:gridCol w="2664296"/>
                <a:gridCol w="2664296"/>
                <a:gridCol w="2664296"/>
              </a:tblGrid>
              <a:tr h="785045">
                <a:tc>
                  <a:txBody>
                    <a:bodyPr/>
                    <a:lstStyle/>
                    <a:p>
                      <a:r>
                        <a:rPr lang="ru-RU" sz="1400" b="1" kern="1200" dirty="0" smtClean="0">
                          <a:solidFill>
                            <a:schemeClr val="lt1"/>
                          </a:solidFill>
                          <a:latin typeface="Times New Roman" pitchFamily="18" charset="0"/>
                          <a:ea typeface="+mn-ea"/>
                          <a:cs typeface="Times New Roman" pitchFamily="18" charset="0"/>
                        </a:rPr>
                        <a:t>Образовательное учреждение</a:t>
                      </a:r>
                      <a:endParaRPr lang="ru-RU" sz="1400" dirty="0">
                        <a:latin typeface="Times New Roman" pitchFamily="18" charset="0"/>
                        <a:cs typeface="Times New Roman" pitchFamily="18" charset="0"/>
                      </a:endParaRPr>
                    </a:p>
                  </a:txBody>
                  <a:tcPr/>
                </a:tc>
                <a:tc>
                  <a:txBody>
                    <a:bodyPr/>
                    <a:lstStyle/>
                    <a:p>
                      <a:r>
                        <a:rPr lang="ru-RU" sz="1400" b="1" kern="1200" dirty="0" smtClean="0">
                          <a:solidFill>
                            <a:schemeClr val="lt1"/>
                          </a:solidFill>
                          <a:latin typeface="Times New Roman" pitchFamily="18" charset="0"/>
                          <a:ea typeface="+mn-ea"/>
                          <a:cs typeface="Times New Roman" pitchFamily="18" charset="0"/>
                        </a:rPr>
                        <a:t>Количество выпускников допущенных к аккредитации в 2019 г.</a:t>
                      </a:r>
                      <a:endParaRPr lang="ru-RU" sz="1400" dirty="0">
                        <a:latin typeface="Times New Roman" pitchFamily="18" charset="0"/>
                        <a:cs typeface="Times New Roman" pitchFamily="18" charset="0"/>
                      </a:endParaRPr>
                    </a:p>
                  </a:txBody>
                  <a:tcPr/>
                </a:tc>
                <a:tc>
                  <a:txBody>
                    <a:bodyPr/>
                    <a:lstStyle/>
                    <a:p>
                      <a:r>
                        <a:rPr lang="ru-RU" sz="1400" b="1" kern="1200" dirty="0" smtClean="0">
                          <a:solidFill>
                            <a:schemeClr val="lt1"/>
                          </a:solidFill>
                          <a:latin typeface="Times New Roman" pitchFamily="18" charset="0"/>
                          <a:ea typeface="+mn-ea"/>
                          <a:cs typeface="Times New Roman" pitchFamily="18" charset="0"/>
                        </a:rPr>
                        <a:t>Количество выпускников </a:t>
                      </a:r>
                      <a:r>
                        <a:rPr lang="ru-RU" sz="1400" b="1" kern="1200" dirty="0" smtClean="0">
                          <a:solidFill>
                            <a:srgbClr val="C00000"/>
                          </a:solidFill>
                          <a:latin typeface="Times New Roman" pitchFamily="18" charset="0"/>
                          <a:ea typeface="+mn-ea"/>
                          <a:cs typeface="Times New Roman" pitchFamily="18" charset="0"/>
                        </a:rPr>
                        <a:t>мужского пола</a:t>
                      </a:r>
                      <a:r>
                        <a:rPr lang="ru-RU" sz="1400" b="1" kern="1200" dirty="0" smtClean="0">
                          <a:solidFill>
                            <a:schemeClr val="lt1"/>
                          </a:solidFill>
                          <a:latin typeface="Times New Roman" pitchFamily="18" charset="0"/>
                          <a:ea typeface="+mn-ea"/>
                          <a:cs typeface="Times New Roman" pitchFamily="18" charset="0"/>
                        </a:rPr>
                        <a:t>, допущенных к аккредитации в 2019 г.</a:t>
                      </a:r>
                      <a:endParaRPr lang="ru-RU" sz="1400" dirty="0">
                        <a:latin typeface="Times New Roman" pitchFamily="18" charset="0"/>
                        <a:cs typeface="Times New Roman" pitchFamily="18" charset="0"/>
                      </a:endParaRPr>
                    </a:p>
                  </a:txBody>
                  <a:tcPr/>
                </a:tc>
              </a:tr>
              <a:tr h="789951">
                <a:tc>
                  <a:txBody>
                    <a:bodyPr/>
                    <a:lstStyle/>
                    <a:p>
                      <a:pPr algn="l">
                        <a:lnSpc>
                          <a:spcPct val="115000"/>
                        </a:lnSpc>
                        <a:spcAft>
                          <a:spcPts val="0"/>
                        </a:spcAft>
                      </a:pPr>
                      <a:r>
                        <a:rPr lang="ru-RU" sz="1400" dirty="0">
                          <a:solidFill>
                            <a:srgbClr val="002060"/>
                          </a:solidFill>
                          <a:latin typeface="Times New Roman"/>
                          <a:ea typeface="Calibri"/>
                          <a:cs typeface="Times New Roman"/>
                        </a:rPr>
                        <a:t>ФГБОУ ВО ВГМУ им Н.Н. Бурденко Минздрава РФ (высшее) </a:t>
                      </a:r>
                      <a:endParaRPr lang="ru-RU" sz="1100" dirty="0">
                        <a:solidFill>
                          <a:srgbClr val="002060"/>
                        </a:solidFill>
                        <a:latin typeface="Calibri"/>
                        <a:ea typeface="Calibri"/>
                        <a:cs typeface="Times New Roman"/>
                      </a:endParaRPr>
                    </a:p>
                  </a:txBody>
                  <a:tcPr marL="68580" marR="68580" marT="0" marB="0"/>
                </a:tc>
                <a:tc>
                  <a:txBody>
                    <a:bodyPr/>
                    <a:lstStyle/>
                    <a:p>
                      <a:pPr algn="ctr">
                        <a:lnSpc>
                          <a:spcPct val="115000"/>
                        </a:lnSpc>
                        <a:spcAft>
                          <a:spcPts val="0"/>
                        </a:spcAft>
                      </a:pPr>
                      <a:r>
                        <a:rPr lang="ru-RU" sz="1400" dirty="0">
                          <a:solidFill>
                            <a:srgbClr val="002060"/>
                          </a:solidFill>
                          <a:latin typeface="Times New Roman"/>
                          <a:ea typeface="Calibri"/>
                          <a:cs typeface="Times New Roman"/>
                        </a:rPr>
                        <a:t>724</a:t>
                      </a:r>
                      <a:endParaRPr lang="ru-RU" sz="1100" dirty="0">
                        <a:solidFill>
                          <a:srgbClr val="002060"/>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ru-RU" sz="1400" b="1" dirty="0" smtClean="0">
                          <a:solidFill>
                            <a:srgbClr val="002060"/>
                          </a:solidFill>
                          <a:latin typeface="Times New Roman"/>
                          <a:ea typeface="Calibri"/>
                          <a:cs typeface="Times New Roman"/>
                        </a:rPr>
                        <a:t>277 (</a:t>
                      </a:r>
                      <a:r>
                        <a:rPr lang="ru-RU" sz="1400" b="1" dirty="0" smtClean="0">
                          <a:solidFill>
                            <a:srgbClr val="FF0000"/>
                          </a:solidFill>
                          <a:latin typeface="Times New Roman"/>
                          <a:ea typeface="Calibri"/>
                          <a:cs typeface="Times New Roman"/>
                        </a:rPr>
                        <a:t>37%</a:t>
                      </a:r>
                      <a:r>
                        <a:rPr lang="ru-RU" sz="1400" b="1" dirty="0" smtClean="0">
                          <a:solidFill>
                            <a:srgbClr val="002060"/>
                          </a:solidFill>
                          <a:latin typeface="Times New Roman"/>
                          <a:ea typeface="Calibri"/>
                          <a:cs typeface="Times New Roman"/>
                        </a:rPr>
                        <a:t>)</a:t>
                      </a:r>
                      <a:endParaRPr lang="ru-RU" sz="1100" b="1" dirty="0">
                        <a:solidFill>
                          <a:srgbClr val="002060"/>
                        </a:solidFill>
                        <a:latin typeface="Calibri"/>
                        <a:ea typeface="Calibri"/>
                        <a:cs typeface="Times New Roman"/>
                      </a:endParaRPr>
                    </a:p>
                  </a:txBody>
                  <a:tcPr marL="68580" marR="68580" marT="0" marB="0" anchor="ctr"/>
                </a:tc>
              </a:tr>
              <a:tr h="526634">
                <a:tc>
                  <a:txBody>
                    <a:bodyPr/>
                    <a:lstStyle/>
                    <a:p>
                      <a:pPr algn="l">
                        <a:lnSpc>
                          <a:spcPct val="115000"/>
                        </a:lnSpc>
                        <a:spcAft>
                          <a:spcPts val="0"/>
                        </a:spcAft>
                      </a:pPr>
                      <a:r>
                        <a:rPr lang="ru-RU" sz="1400" dirty="0">
                          <a:solidFill>
                            <a:srgbClr val="002060"/>
                          </a:solidFill>
                          <a:latin typeface="Times New Roman"/>
                          <a:ea typeface="Calibri"/>
                          <a:cs typeface="Times New Roman"/>
                        </a:rPr>
                        <a:t>ФГБОУ ВО ВГМУ им Н.Н. Бурденко Минздрава РФ (СПО)</a:t>
                      </a:r>
                      <a:endParaRPr lang="ru-RU" sz="1100" dirty="0">
                        <a:solidFill>
                          <a:srgbClr val="002060"/>
                        </a:solidFill>
                        <a:latin typeface="Calibri"/>
                        <a:ea typeface="Calibri"/>
                        <a:cs typeface="Times New Roman"/>
                      </a:endParaRPr>
                    </a:p>
                  </a:txBody>
                  <a:tcPr marL="68580" marR="68580" marT="0" marB="0"/>
                </a:tc>
                <a:tc>
                  <a:txBody>
                    <a:bodyPr/>
                    <a:lstStyle/>
                    <a:p>
                      <a:pPr algn="ctr">
                        <a:lnSpc>
                          <a:spcPct val="115000"/>
                        </a:lnSpc>
                        <a:spcAft>
                          <a:spcPts val="0"/>
                        </a:spcAft>
                      </a:pPr>
                      <a:r>
                        <a:rPr lang="ru-RU" sz="1400" dirty="0">
                          <a:solidFill>
                            <a:srgbClr val="002060"/>
                          </a:solidFill>
                          <a:latin typeface="Times New Roman"/>
                          <a:ea typeface="Calibri"/>
                          <a:cs typeface="Times New Roman"/>
                        </a:rPr>
                        <a:t>48</a:t>
                      </a:r>
                      <a:endParaRPr lang="ru-RU" sz="1100" dirty="0">
                        <a:solidFill>
                          <a:srgbClr val="002060"/>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ru-RU" sz="1400" dirty="0">
                          <a:solidFill>
                            <a:srgbClr val="002060"/>
                          </a:solidFill>
                          <a:latin typeface="Times New Roman"/>
                          <a:ea typeface="Calibri"/>
                          <a:cs typeface="Times New Roman"/>
                        </a:rPr>
                        <a:t>18</a:t>
                      </a:r>
                      <a:endParaRPr lang="ru-RU" sz="1100" dirty="0">
                        <a:solidFill>
                          <a:srgbClr val="002060"/>
                        </a:solidFill>
                        <a:latin typeface="Calibri"/>
                        <a:ea typeface="Calibri"/>
                        <a:cs typeface="Times New Roman"/>
                      </a:endParaRPr>
                    </a:p>
                  </a:txBody>
                  <a:tcPr marL="68580" marR="68580" marT="0" marB="0" anchor="ctr"/>
                </a:tc>
              </a:tr>
              <a:tr h="509939">
                <a:tc>
                  <a:txBody>
                    <a:bodyPr/>
                    <a:lstStyle/>
                    <a:p>
                      <a:pPr algn="l">
                        <a:lnSpc>
                          <a:spcPct val="115000"/>
                        </a:lnSpc>
                        <a:spcAft>
                          <a:spcPts val="0"/>
                        </a:spcAft>
                      </a:pPr>
                      <a:r>
                        <a:rPr lang="ru-RU" sz="1400" dirty="0" smtClean="0">
                          <a:solidFill>
                            <a:srgbClr val="002060"/>
                          </a:solidFill>
                          <a:latin typeface="Times New Roman"/>
                          <a:ea typeface="Calibri"/>
                          <a:cs typeface="Times New Roman"/>
                        </a:rPr>
                        <a:t>БПОУ ВО «Воронежский </a:t>
                      </a:r>
                      <a:r>
                        <a:rPr lang="ru-RU" sz="1400" dirty="0">
                          <a:solidFill>
                            <a:srgbClr val="002060"/>
                          </a:solidFill>
                          <a:latin typeface="Times New Roman"/>
                          <a:ea typeface="Calibri"/>
                          <a:cs typeface="Times New Roman"/>
                        </a:rPr>
                        <a:t>базовый </a:t>
                      </a:r>
                      <a:r>
                        <a:rPr lang="ru-RU" sz="1400" dirty="0" smtClean="0">
                          <a:solidFill>
                            <a:srgbClr val="002060"/>
                          </a:solidFill>
                          <a:latin typeface="Times New Roman"/>
                          <a:ea typeface="Calibri"/>
                          <a:cs typeface="Times New Roman"/>
                        </a:rPr>
                        <a:t>медицинский колледж»</a:t>
                      </a:r>
                      <a:endParaRPr lang="ru-RU" sz="1100" dirty="0">
                        <a:solidFill>
                          <a:srgbClr val="002060"/>
                        </a:solidFill>
                        <a:latin typeface="Calibri"/>
                        <a:ea typeface="Calibri"/>
                        <a:cs typeface="Times New Roman"/>
                      </a:endParaRPr>
                    </a:p>
                  </a:txBody>
                  <a:tcPr marL="68580" marR="68580" marT="0" marB="0"/>
                </a:tc>
                <a:tc>
                  <a:txBody>
                    <a:bodyPr/>
                    <a:lstStyle/>
                    <a:p>
                      <a:pPr algn="ctr">
                        <a:lnSpc>
                          <a:spcPct val="115000"/>
                        </a:lnSpc>
                        <a:spcAft>
                          <a:spcPts val="0"/>
                        </a:spcAft>
                      </a:pPr>
                      <a:r>
                        <a:rPr lang="ru-RU" sz="1400">
                          <a:solidFill>
                            <a:srgbClr val="002060"/>
                          </a:solidFill>
                          <a:latin typeface="Times New Roman"/>
                          <a:ea typeface="Calibri"/>
                          <a:cs typeface="Times New Roman"/>
                        </a:rPr>
                        <a:t>377</a:t>
                      </a:r>
                      <a:endParaRPr lang="ru-RU" sz="1100">
                        <a:solidFill>
                          <a:srgbClr val="002060"/>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ru-RU" sz="1400" dirty="0">
                          <a:solidFill>
                            <a:srgbClr val="002060"/>
                          </a:solidFill>
                          <a:latin typeface="Times New Roman"/>
                          <a:ea typeface="Calibri"/>
                          <a:cs typeface="Times New Roman"/>
                        </a:rPr>
                        <a:t>36</a:t>
                      </a:r>
                      <a:endParaRPr lang="ru-RU" sz="1100" dirty="0">
                        <a:solidFill>
                          <a:srgbClr val="002060"/>
                        </a:solidFill>
                        <a:latin typeface="Calibri"/>
                        <a:ea typeface="Calibri"/>
                        <a:cs typeface="Times New Roman"/>
                      </a:endParaRPr>
                    </a:p>
                  </a:txBody>
                  <a:tcPr marL="68580" marR="68580" marT="0" marB="0" anchor="ctr"/>
                </a:tc>
              </a:tr>
              <a:tr h="509939">
                <a:tc>
                  <a:txBody>
                    <a:bodyPr/>
                    <a:lstStyle/>
                    <a:p>
                      <a:pPr algn="l">
                        <a:lnSpc>
                          <a:spcPct val="115000"/>
                        </a:lnSpc>
                        <a:spcAft>
                          <a:spcPts val="0"/>
                        </a:spcAft>
                      </a:pPr>
                      <a:r>
                        <a:rPr lang="ru-RU" sz="1400" dirty="0" smtClean="0">
                          <a:solidFill>
                            <a:srgbClr val="002060"/>
                          </a:solidFill>
                          <a:latin typeface="Times New Roman"/>
                          <a:ea typeface="Calibri"/>
                          <a:cs typeface="Times New Roman"/>
                        </a:rPr>
                        <a:t>БПОУ ВО</a:t>
                      </a:r>
                      <a:r>
                        <a:rPr lang="ru-RU" sz="1400" baseline="0" dirty="0" smtClean="0">
                          <a:solidFill>
                            <a:srgbClr val="002060"/>
                          </a:solidFill>
                          <a:latin typeface="Times New Roman"/>
                          <a:ea typeface="Calibri"/>
                          <a:cs typeface="Times New Roman"/>
                        </a:rPr>
                        <a:t> «</a:t>
                      </a:r>
                      <a:r>
                        <a:rPr lang="ru-RU" sz="1400" dirty="0" smtClean="0">
                          <a:solidFill>
                            <a:srgbClr val="002060"/>
                          </a:solidFill>
                          <a:latin typeface="Times New Roman"/>
                          <a:ea typeface="Calibri"/>
                          <a:cs typeface="Times New Roman"/>
                        </a:rPr>
                        <a:t>Борисоглебский медицинский колледж»</a:t>
                      </a:r>
                      <a:endParaRPr lang="ru-RU" sz="1100" dirty="0">
                        <a:solidFill>
                          <a:srgbClr val="002060"/>
                        </a:solidFill>
                        <a:latin typeface="Calibri"/>
                        <a:ea typeface="Calibri"/>
                        <a:cs typeface="Times New Roman"/>
                      </a:endParaRPr>
                    </a:p>
                  </a:txBody>
                  <a:tcPr marL="68580" marR="68580" marT="0" marB="0"/>
                </a:tc>
                <a:tc>
                  <a:txBody>
                    <a:bodyPr/>
                    <a:lstStyle/>
                    <a:p>
                      <a:pPr algn="ctr">
                        <a:lnSpc>
                          <a:spcPct val="115000"/>
                        </a:lnSpc>
                        <a:spcAft>
                          <a:spcPts val="0"/>
                        </a:spcAft>
                      </a:pPr>
                      <a:r>
                        <a:rPr lang="ru-RU" sz="1400">
                          <a:solidFill>
                            <a:srgbClr val="002060"/>
                          </a:solidFill>
                          <a:latin typeface="Times New Roman"/>
                          <a:ea typeface="Calibri"/>
                          <a:cs typeface="Times New Roman"/>
                        </a:rPr>
                        <a:t>85</a:t>
                      </a:r>
                      <a:endParaRPr lang="ru-RU" sz="1100">
                        <a:solidFill>
                          <a:srgbClr val="002060"/>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ru-RU" sz="1400" dirty="0">
                          <a:solidFill>
                            <a:srgbClr val="002060"/>
                          </a:solidFill>
                          <a:latin typeface="Times New Roman"/>
                          <a:ea typeface="Calibri"/>
                          <a:cs typeface="Times New Roman"/>
                        </a:rPr>
                        <a:t>6</a:t>
                      </a:r>
                      <a:endParaRPr lang="ru-RU" sz="1100" dirty="0">
                        <a:solidFill>
                          <a:srgbClr val="002060"/>
                        </a:solidFill>
                        <a:latin typeface="Calibri"/>
                        <a:ea typeface="Calibri"/>
                        <a:cs typeface="Times New Roman"/>
                      </a:endParaRPr>
                    </a:p>
                  </a:txBody>
                  <a:tcPr marL="68580" marR="68580" marT="0" marB="0" anchor="ctr"/>
                </a:tc>
              </a:tr>
              <a:tr h="509939">
                <a:tc>
                  <a:txBody>
                    <a:bodyPr/>
                    <a:lstStyle/>
                    <a:p>
                      <a:pPr algn="l">
                        <a:lnSpc>
                          <a:spcPct val="115000"/>
                        </a:lnSpc>
                        <a:spcAft>
                          <a:spcPts val="0"/>
                        </a:spcAft>
                      </a:pPr>
                      <a:r>
                        <a:rPr lang="ru-RU" sz="1400" dirty="0" smtClean="0">
                          <a:solidFill>
                            <a:srgbClr val="002060"/>
                          </a:solidFill>
                          <a:latin typeface="Times New Roman"/>
                          <a:ea typeface="Calibri"/>
                          <a:cs typeface="Times New Roman"/>
                        </a:rPr>
                        <a:t>БПОУ ВО «</a:t>
                      </a:r>
                      <a:r>
                        <a:rPr lang="ru-RU" sz="1400" dirty="0" err="1" smtClean="0">
                          <a:solidFill>
                            <a:srgbClr val="002060"/>
                          </a:solidFill>
                          <a:latin typeface="Times New Roman"/>
                          <a:ea typeface="Calibri"/>
                          <a:cs typeface="Times New Roman"/>
                        </a:rPr>
                        <a:t>Бутурлиновский</a:t>
                      </a:r>
                      <a:r>
                        <a:rPr lang="ru-RU" sz="1400" dirty="0" smtClean="0">
                          <a:solidFill>
                            <a:srgbClr val="002060"/>
                          </a:solidFill>
                          <a:latin typeface="Times New Roman"/>
                          <a:ea typeface="Calibri"/>
                          <a:cs typeface="Times New Roman"/>
                        </a:rPr>
                        <a:t> медицинский техникум»</a:t>
                      </a:r>
                      <a:endParaRPr lang="ru-RU" sz="1100" dirty="0">
                        <a:solidFill>
                          <a:srgbClr val="002060"/>
                        </a:solidFill>
                        <a:latin typeface="Calibri"/>
                        <a:ea typeface="Calibri"/>
                        <a:cs typeface="Times New Roman"/>
                      </a:endParaRPr>
                    </a:p>
                  </a:txBody>
                  <a:tcPr marL="68580" marR="68580" marT="0" marB="0"/>
                </a:tc>
                <a:tc>
                  <a:txBody>
                    <a:bodyPr/>
                    <a:lstStyle/>
                    <a:p>
                      <a:pPr algn="ctr">
                        <a:lnSpc>
                          <a:spcPct val="115000"/>
                        </a:lnSpc>
                        <a:spcAft>
                          <a:spcPts val="0"/>
                        </a:spcAft>
                      </a:pPr>
                      <a:r>
                        <a:rPr lang="ru-RU" sz="1400" dirty="0">
                          <a:solidFill>
                            <a:srgbClr val="002060"/>
                          </a:solidFill>
                          <a:latin typeface="Times New Roman"/>
                          <a:ea typeface="Calibri"/>
                          <a:cs typeface="Times New Roman"/>
                        </a:rPr>
                        <a:t>103</a:t>
                      </a:r>
                      <a:endParaRPr lang="ru-RU" sz="1100" dirty="0">
                        <a:solidFill>
                          <a:srgbClr val="002060"/>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ru-RU" sz="1400" dirty="0">
                          <a:solidFill>
                            <a:srgbClr val="002060"/>
                          </a:solidFill>
                          <a:latin typeface="Times New Roman"/>
                          <a:ea typeface="Calibri"/>
                          <a:cs typeface="Times New Roman"/>
                        </a:rPr>
                        <a:t>15</a:t>
                      </a:r>
                      <a:endParaRPr lang="ru-RU" sz="1100" dirty="0">
                        <a:solidFill>
                          <a:srgbClr val="002060"/>
                        </a:solidFill>
                        <a:latin typeface="Calibri"/>
                        <a:ea typeface="Calibri"/>
                        <a:cs typeface="Times New Roman"/>
                      </a:endParaRPr>
                    </a:p>
                  </a:txBody>
                  <a:tcPr marL="68580" marR="68580" marT="0" marB="0" anchor="ctr"/>
                </a:tc>
              </a:tr>
              <a:tr h="509939">
                <a:tc>
                  <a:txBody>
                    <a:bodyPr/>
                    <a:lstStyle/>
                    <a:p>
                      <a:pPr algn="l">
                        <a:lnSpc>
                          <a:spcPct val="115000"/>
                        </a:lnSpc>
                        <a:spcAft>
                          <a:spcPts val="0"/>
                        </a:spcAft>
                      </a:pPr>
                      <a:r>
                        <a:rPr lang="ru-RU" sz="1400" dirty="0" smtClean="0">
                          <a:solidFill>
                            <a:srgbClr val="002060"/>
                          </a:solidFill>
                          <a:latin typeface="Times New Roman"/>
                          <a:ea typeface="Calibri"/>
                          <a:cs typeface="Times New Roman"/>
                        </a:rPr>
                        <a:t>БПОУ ВО «</a:t>
                      </a:r>
                      <a:r>
                        <a:rPr lang="ru-RU" sz="1400" dirty="0" err="1" smtClean="0">
                          <a:solidFill>
                            <a:srgbClr val="002060"/>
                          </a:solidFill>
                          <a:latin typeface="Times New Roman"/>
                          <a:ea typeface="Calibri"/>
                          <a:cs typeface="Times New Roman"/>
                        </a:rPr>
                        <a:t>Острогожский</a:t>
                      </a:r>
                      <a:r>
                        <a:rPr lang="ru-RU" sz="1400" dirty="0" smtClean="0">
                          <a:solidFill>
                            <a:srgbClr val="002060"/>
                          </a:solidFill>
                          <a:latin typeface="Times New Roman"/>
                          <a:ea typeface="Calibri"/>
                          <a:cs typeface="Times New Roman"/>
                        </a:rPr>
                        <a:t> медицинский колледж»</a:t>
                      </a:r>
                      <a:endParaRPr lang="ru-RU" sz="1100" dirty="0">
                        <a:solidFill>
                          <a:srgbClr val="002060"/>
                        </a:solidFill>
                        <a:latin typeface="Calibri"/>
                        <a:ea typeface="Calibri"/>
                        <a:cs typeface="Times New Roman"/>
                      </a:endParaRPr>
                    </a:p>
                  </a:txBody>
                  <a:tcPr marL="68580" marR="68580" marT="0" marB="0"/>
                </a:tc>
                <a:tc>
                  <a:txBody>
                    <a:bodyPr/>
                    <a:lstStyle/>
                    <a:p>
                      <a:pPr algn="ctr">
                        <a:lnSpc>
                          <a:spcPct val="115000"/>
                        </a:lnSpc>
                        <a:spcAft>
                          <a:spcPts val="0"/>
                        </a:spcAft>
                      </a:pPr>
                      <a:r>
                        <a:rPr lang="ru-RU" sz="1400" dirty="0" smtClean="0">
                          <a:solidFill>
                            <a:srgbClr val="002060"/>
                          </a:solidFill>
                          <a:latin typeface="Times New Roman"/>
                          <a:ea typeface="Calibri"/>
                          <a:cs typeface="Times New Roman"/>
                        </a:rPr>
                        <a:t>73</a:t>
                      </a:r>
                      <a:endParaRPr lang="ru-RU" sz="1100" dirty="0">
                        <a:solidFill>
                          <a:srgbClr val="002060"/>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ru-RU" sz="1400" dirty="0">
                          <a:solidFill>
                            <a:srgbClr val="002060"/>
                          </a:solidFill>
                          <a:latin typeface="Times New Roman"/>
                          <a:ea typeface="Calibri"/>
                          <a:cs typeface="Times New Roman"/>
                        </a:rPr>
                        <a:t>17</a:t>
                      </a:r>
                      <a:endParaRPr lang="ru-RU" sz="1100" dirty="0">
                        <a:solidFill>
                          <a:srgbClr val="002060"/>
                        </a:solidFill>
                        <a:latin typeface="Calibri"/>
                        <a:ea typeface="Calibri"/>
                        <a:cs typeface="Times New Roman"/>
                      </a:endParaRPr>
                    </a:p>
                  </a:txBody>
                  <a:tcPr marL="68580" marR="68580" marT="0" marB="0" anchor="ctr"/>
                </a:tc>
              </a:tr>
              <a:tr h="509939">
                <a:tc>
                  <a:txBody>
                    <a:bodyPr/>
                    <a:lstStyle/>
                    <a:p>
                      <a:pPr algn="l">
                        <a:lnSpc>
                          <a:spcPct val="115000"/>
                        </a:lnSpc>
                        <a:spcAft>
                          <a:spcPts val="0"/>
                        </a:spcAft>
                      </a:pPr>
                      <a:r>
                        <a:rPr lang="ru-RU" sz="1400" dirty="0" smtClean="0">
                          <a:solidFill>
                            <a:srgbClr val="002060"/>
                          </a:solidFill>
                          <a:latin typeface="Times New Roman"/>
                          <a:ea typeface="Calibri"/>
                          <a:cs typeface="Times New Roman"/>
                        </a:rPr>
                        <a:t>БПОУ ВО «</a:t>
                      </a:r>
                      <a:r>
                        <a:rPr lang="ru-RU" sz="1400" dirty="0" err="1" smtClean="0">
                          <a:solidFill>
                            <a:srgbClr val="002060"/>
                          </a:solidFill>
                          <a:latin typeface="Times New Roman"/>
                          <a:ea typeface="Calibri"/>
                          <a:cs typeface="Times New Roman"/>
                        </a:rPr>
                        <a:t>Россошанский</a:t>
                      </a:r>
                      <a:r>
                        <a:rPr lang="ru-RU" sz="1400" dirty="0" smtClean="0">
                          <a:solidFill>
                            <a:srgbClr val="002060"/>
                          </a:solidFill>
                          <a:latin typeface="Times New Roman"/>
                          <a:ea typeface="Calibri"/>
                          <a:cs typeface="Times New Roman"/>
                        </a:rPr>
                        <a:t> медицинский колледж»</a:t>
                      </a:r>
                      <a:endParaRPr lang="ru-RU" sz="1100" dirty="0">
                        <a:solidFill>
                          <a:srgbClr val="002060"/>
                        </a:solidFill>
                        <a:latin typeface="Calibri"/>
                        <a:ea typeface="Calibri"/>
                        <a:cs typeface="Times New Roman"/>
                      </a:endParaRPr>
                    </a:p>
                  </a:txBody>
                  <a:tcPr marL="68580" marR="68580" marT="0" marB="0"/>
                </a:tc>
                <a:tc>
                  <a:txBody>
                    <a:bodyPr/>
                    <a:lstStyle/>
                    <a:p>
                      <a:pPr algn="ctr">
                        <a:lnSpc>
                          <a:spcPct val="115000"/>
                        </a:lnSpc>
                        <a:spcAft>
                          <a:spcPts val="0"/>
                        </a:spcAft>
                      </a:pPr>
                      <a:r>
                        <a:rPr lang="ru-RU" sz="1400">
                          <a:solidFill>
                            <a:srgbClr val="002060"/>
                          </a:solidFill>
                          <a:latin typeface="Times New Roman"/>
                          <a:ea typeface="Calibri"/>
                          <a:cs typeface="Times New Roman"/>
                        </a:rPr>
                        <a:t>111</a:t>
                      </a:r>
                      <a:endParaRPr lang="ru-RU" sz="1100">
                        <a:solidFill>
                          <a:srgbClr val="002060"/>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ru-RU" sz="1400" dirty="0">
                          <a:solidFill>
                            <a:srgbClr val="002060"/>
                          </a:solidFill>
                          <a:latin typeface="Times New Roman"/>
                          <a:ea typeface="Calibri"/>
                          <a:cs typeface="Times New Roman"/>
                        </a:rPr>
                        <a:t>20</a:t>
                      </a:r>
                      <a:endParaRPr lang="ru-RU" sz="1100" dirty="0">
                        <a:solidFill>
                          <a:srgbClr val="002060"/>
                        </a:solidFill>
                        <a:latin typeface="Calibri"/>
                        <a:ea typeface="Calibri"/>
                        <a:cs typeface="Times New Roman"/>
                      </a:endParaRPr>
                    </a:p>
                  </a:txBody>
                  <a:tcPr marL="68580" marR="68580" marT="0" marB="0" anchor="ctr"/>
                </a:tc>
              </a:tr>
              <a:tr h="397974">
                <a:tc>
                  <a:txBody>
                    <a:bodyPr/>
                    <a:lstStyle/>
                    <a:p>
                      <a:pPr algn="l">
                        <a:lnSpc>
                          <a:spcPct val="115000"/>
                        </a:lnSpc>
                        <a:spcAft>
                          <a:spcPts val="0"/>
                        </a:spcAft>
                      </a:pPr>
                      <a:r>
                        <a:rPr lang="ru-RU" sz="1400" b="1" dirty="0">
                          <a:solidFill>
                            <a:srgbClr val="002060"/>
                          </a:solidFill>
                          <a:latin typeface="Times New Roman"/>
                          <a:ea typeface="Calibri"/>
                          <a:cs typeface="Times New Roman"/>
                        </a:rPr>
                        <a:t>Итого:</a:t>
                      </a:r>
                      <a:endParaRPr lang="ru-RU" sz="1100" dirty="0">
                        <a:solidFill>
                          <a:srgbClr val="002060"/>
                        </a:solidFill>
                        <a:latin typeface="Calibri"/>
                        <a:ea typeface="Calibri"/>
                        <a:cs typeface="Times New Roman"/>
                      </a:endParaRPr>
                    </a:p>
                  </a:txBody>
                  <a:tcPr marL="68580" marR="68580" marT="0" marB="0"/>
                </a:tc>
                <a:tc>
                  <a:txBody>
                    <a:bodyPr/>
                    <a:lstStyle/>
                    <a:p>
                      <a:pPr algn="ctr">
                        <a:lnSpc>
                          <a:spcPct val="115000"/>
                        </a:lnSpc>
                        <a:spcAft>
                          <a:spcPts val="0"/>
                        </a:spcAft>
                      </a:pPr>
                      <a:r>
                        <a:rPr lang="ru-RU" sz="1500" b="1" dirty="0">
                          <a:solidFill>
                            <a:srgbClr val="002060"/>
                          </a:solidFill>
                          <a:latin typeface="Times New Roman"/>
                          <a:ea typeface="Calibri"/>
                          <a:cs typeface="Times New Roman"/>
                        </a:rPr>
                        <a:t>1521</a:t>
                      </a:r>
                      <a:endParaRPr lang="ru-RU" sz="1500" b="1" dirty="0">
                        <a:solidFill>
                          <a:srgbClr val="002060"/>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b="1" dirty="0" smtClean="0">
                          <a:solidFill>
                            <a:srgbClr val="002060"/>
                          </a:solidFill>
                          <a:latin typeface="Times New Roman"/>
                          <a:ea typeface="Calibri"/>
                          <a:cs typeface="Times New Roman"/>
                        </a:rPr>
                        <a:t>389</a:t>
                      </a:r>
                      <a:r>
                        <a:rPr lang="ru-RU" sz="1400" b="1" dirty="0" smtClean="0">
                          <a:solidFill>
                            <a:srgbClr val="002060"/>
                          </a:solidFill>
                          <a:latin typeface="Times New Roman"/>
                          <a:ea typeface="Calibri"/>
                          <a:cs typeface="Times New Roman"/>
                        </a:rPr>
                        <a:t> (</a:t>
                      </a:r>
                      <a:r>
                        <a:rPr lang="ru-RU" sz="1600" b="1" dirty="0" smtClean="0">
                          <a:solidFill>
                            <a:srgbClr val="FF0000"/>
                          </a:solidFill>
                          <a:latin typeface="Times New Roman"/>
                          <a:ea typeface="Calibri"/>
                          <a:cs typeface="Times New Roman"/>
                        </a:rPr>
                        <a:t>25,6%</a:t>
                      </a:r>
                      <a:r>
                        <a:rPr lang="ru-RU" sz="1400" b="1" dirty="0" smtClean="0">
                          <a:solidFill>
                            <a:srgbClr val="002060"/>
                          </a:solidFill>
                          <a:latin typeface="Times New Roman"/>
                          <a:ea typeface="Calibri"/>
                          <a:cs typeface="Times New Roman"/>
                        </a:rPr>
                        <a:t>)</a:t>
                      </a:r>
                      <a:endParaRPr lang="ru-RU" sz="1100" dirty="0">
                        <a:solidFill>
                          <a:srgbClr val="002060"/>
                        </a:solidFill>
                        <a:latin typeface="Calibri"/>
                        <a:ea typeface="Calibri"/>
                        <a:cs typeface="Times New Roman"/>
                      </a:endParaRPr>
                    </a:p>
                  </a:txBody>
                  <a:tcPr marL="68580" marR="68580" marT="0" marB="0" anchor="ctr"/>
                </a:tc>
              </a:tr>
            </a:tbl>
          </a:graphicData>
        </a:graphic>
      </p:graphicFrame>
    </p:spTree>
  </p:cSld>
  <p:clrMapOvr>
    <a:masterClrMapping/>
  </p:clrMapOvr>
</p:sld>
</file>

<file path=ppt/theme/theme1.xml><?xml version="1.0" encoding="utf-8"?>
<a:theme xmlns:a="http://schemas.openxmlformats.org/drawingml/2006/main" name="612">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612</Template>
  <TotalTime>2397</TotalTime>
  <Words>921</Words>
  <Application>Microsoft Office PowerPoint</Application>
  <PresentationFormat>Экран (4:3)</PresentationFormat>
  <Paragraphs>149</Paragraphs>
  <Slides>11</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11</vt:i4>
      </vt:variant>
    </vt:vector>
  </HeadingPairs>
  <TitlesOfParts>
    <vt:vector size="13" baseType="lpstr">
      <vt:lpstr>612</vt:lpstr>
      <vt:lpstr>Acrobat Document</vt:lpstr>
      <vt:lpstr>Союз медицинского сообщества «Ассоциация работников здравоохранения Воронежской области»</vt:lpstr>
      <vt:lpstr>Слайд 2</vt:lpstr>
      <vt:lpstr>Слайд 3</vt:lpstr>
      <vt:lpstr>Слайд 4</vt:lpstr>
      <vt:lpstr>Союз медицинского сообщества       «Ассоциация работников здравоохранения Воронежской области»</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Роль норганизации</dc:title>
  <dc:creator>ZOYA</dc:creator>
  <cp:lastModifiedBy>user</cp:lastModifiedBy>
  <cp:revision>267</cp:revision>
  <cp:lastPrinted>2018-05-31T19:32:23Z</cp:lastPrinted>
  <dcterms:created xsi:type="dcterms:W3CDTF">2017-09-26T18:08:30Z</dcterms:created>
  <dcterms:modified xsi:type="dcterms:W3CDTF">2019-10-04T12:10:45Z</dcterms:modified>
</cp:coreProperties>
</file>