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</p:sldMasterIdLst>
  <p:notesMasterIdLst>
    <p:notesMasterId r:id="rId25"/>
  </p:notesMasterIdLst>
  <p:sldIdLst>
    <p:sldId id="395" r:id="rId3"/>
    <p:sldId id="396" r:id="rId4"/>
    <p:sldId id="384" r:id="rId5"/>
    <p:sldId id="402" r:id="rId6"/>
    <p:sldId id="407" r:id="rId7"/>
    <p:sldId id="404" r:id="rId8"/>
    <p:sldId id="397" r:id="rId9"/>
    <p:sldId id="386" r:id="rId10"/>
    <p:sldId id="394" r:id="rId11"/>
    <p:sldId id="408" r:id="rId12"/>
    <p:sldId id="410" r:id="rId13"/>
    <p:sldId id="345" r:id="rId14"/>
    <p:sldId id="352" r:id="rId15"/>
    <p:sldId id="405" r:id="rId16"/>
    <p:sldId id="393" r:id="rId17"/>
    <p:sldId id="411" r:id="rId18"/>
    <p:sldId id="412" r:id="rId19"/>
    <p:sldId id="401" r:id="rId20"/>
    <p:sldId id="362" r:id="rId21"/>
    <p:sldId id="364" r:id="rId22"/>
    <p:sldId id="409" r:id="rId23"/>
    <p:sldId id="374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E7FF"/>
    <a:srgbClr val="003300"/>
    <a:srgbClr val="FFCCCC"/>
    <a:srgbClr val="C5F9FF"/>
    <a:srgbClr val="97F5FF"/>
    <a:srgbClr val="E7FFF9"/>
    <a:srgbClr val="D8FEBE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57" autoAdjust="0"/>
    <p:restoredTop sz="94484" autoAdjust="0"/>
  </p:normalViewPr>
  <p:slideViewPr>
    <p:cSldViewPr>
      <p:cViewPr>
        <p:scale>
          <a:sx n="66" d="100"/>
          <a:sy n="66" d="100"/>
        </p:scale>
        <p:origin x="-2309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</c:dPt>
          <c:cat>
            <c:strRef>
              <c:f>Лист1!$A$2:$A$6</c:f>
              <c:strCache>
                <c:ptCount val="3"/>
                <c:pt idx="0">
                  <c:v>ППС вузы РФ</c:v>
                </c:pt>
                <c:pt idx="1">
                  <c:v>НПО РФ</c:v>
                </c:pt>
                <c:pt idx="2">
                  <c:v>СТУДЕНТЫ вузы РФ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70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55709908342964"/>
          <c:y val="0.11138727146224482"/>
          <c:w val="0.31326314148826662"/>
          <c:h val="0.8220225166952827"/>
        </c:manualLayout>
      </c:layout>
      <c:overlay val="0"/>
      <c:spPr>
        <a:noFill/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0.37146</cdr:x>
      <cdr:y>0.33965</cdr:y>
    </cdr:from>
    <cdr:to>
      <cdr:x>0.55632</cdr:x>
      <cdr:y>0.54282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6898" y="722249"/>
          <a:ext cx="7200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0.18659</cdr:x>
      <cdr:y>0.5715</cdr:y>
    </cdr:from>
    <cdr:to>
      <cdr:x>0.37146</cdr:x>
      <cdr:y>0.77467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26818" y="1215270"/>
          <a:ext cx="7200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70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E6404-36A3-4411-87CC-535E78811EF7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A5B64-FFDE-4908-AE24-35CC16F3D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8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FD1C50-0E4D-478F-8C23-B338D2769AE7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5B64-FFDE-4908-AE24-35CC16F3DC3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6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5B64-FFDE-4908-AE24-35CC16F3DC3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3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354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9540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6134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2467255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6958012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28775"/>
            <a:ext cx="8229600" cy="45021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82EA8-F9F1-488D-8520-525CB3C76C2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7974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33981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35558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77635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28110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994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84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815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7089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00742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78734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7334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8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0184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31416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1253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9396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6359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3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7848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8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22" r:id="rId13"/>
  </p:sldLayoutIdLst>
  <p:transition spd="med">
    <p:pull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1893231-57A4-4C9E-B40D-3AEF8DBD0EB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28.09.2016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27D2-8D51-4278-A45B-2E494BDC2F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4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4.jpe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jpeg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8" y="54868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7256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26563" y="102399"/>
            <a:ext cx="853373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1600" kern="0" dirty="0" smtClean="0">
              <a:solidFill>
                <a:srgbClr val="C00000"/>
              </a:solidFill>
              <a:latin typeface="Bookman Old Style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МИНИСТЕРСТВО ЗДРАВООХРАНЕНИЯ РОССИЙСКОЙ ФЕДЕРАЦИИ</a:t>
            </a:r>
          </a:p>
          <a:p>
            <a:pPr algn="ctr" eaLnBrk="1" hangingPunct="1"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  </a:t>
            </a:r>
          </a:p>
          <a:p>
            <a:pPr algn="ctr" eaLnBrk="1" hangingPunct="1">
              <a:defRPr/>
            </a:pPr>
            <a:r>
              <a:rPr lang="ru-RU" b="1" kern="0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Первый Московский государственный </a:t>
            </a:r>
          </a:p>
          <a:p>
            <a:pPr algn="ctr" eaLnBrk="1" hangingPunct="1">
              <a:defRPr/>
            </a:pPr>
            <a:r>
              <a:rPr lang="ru-RU" b="1" kern="0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медицинский университет им. И.М. Сеченова</a:t>
            </a:r>
          </a:p>
          <a:p>
            <a:pPr algn="ctr" eaLnBrk="1" hangingPunct="1">
              <a:defRPr/>
            </a:pPr>
            <a:r>
              <a:rPr lang="ru-RU" sz="1600" kern="0" dirty="0" smtClean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533695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spc="-100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ИТОГИ ПЕРВИЧНОЙ</a:t>
            </a:r>
          </a:p>
          <a:p>
            <a:pPr algn="ctr"/>
            <a:r>
              <a:rPr lang="ru-RU" sz="2800" b="1" cap="all" spc="-100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АККРЕДИТАЦИИ </a:t>
            </a:r>
            <a:r>
              <a:rPr lang="ru-RU" sz="1000" b="1" cap="all" spc="-100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800" b="1" cap="all" spc="-100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ПО СПЕЦИАЛЬНОСТИ  «СТОМАТОЛОГИЯ»</a:t>
            </a:r>
          </a:p>
          <a:p>
            <a:pPr algn="ctr"/>
            <a:endParaRPr lang="ru-RU" sz="2800" b="1" cap="all" spc="-100" dirty="0" smtClean="0">
              <a:solidFill>
                <a:srgbClr val="7030A0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/>
            <a:r>
              <a:rPr lang="ru-RU" b="1" cap="all" spc="-1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Заседание Совета Союза медицинского сообщества «Национальная медицинская палата»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941168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                 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Проректор по научной работе и профессиональной деятельности, профессор С.Б. Шевченко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9732" y="6293229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28.09.2016 г.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53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3999" cy="720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900" b="1" spc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РЕПЕТИЦИЯ   ПРОЦЕДУРЫ   АККРЕДИТАЦИИ  В  РАМКАХ   СОВЕТА РЕКТОРОВ  МЕДИЦИНСКИХ  И ФАРМАЦЕВТИЧЕСКИХ  ВУЗОВ  РОССИИ </a:t>
            </a:r>
            <a:endParaRPr lang="ru-RU" sz="1900" b="1" spc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08826"/>
              </p:ext>
            </p:extLst>
          </p:nvPr>
        </p:nvGraphicFramePr>
        <p:xfrm>
          <a:off x="179512" y="1554634"/>
          <a:ext cx="8784977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668413"/>
                <a:gridCol w="6028331"/>
                <a:gridCol w="1080120"/>
                <a:gridCol w="1008113"/>
              </a:tblGrid>
              <a:tr h="507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студентов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94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09.03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ГБОУ ВПО «Московский государственный медико-стоматологический университет им. А.И. Евдокимова» Минздрава России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ГБОУ ВПО Российский национальный исследовательский медицинский университет имени Н.И. Пирогова Минздрава России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ГБОУВПО Первый Московский государственный медицинский университет имени И.М. Сеченова Минздрава России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63,7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C:\Users\user\Pictures\img_4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" y="4941168"/>
            <a:ext cx="3048000" cy="1793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Pictures\img_4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021435"/>
            <a:ext cx="3048000" cy="1716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Pictures\img_4248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89" y="5021435"/>
            <a:ext cx="2892571" cy="171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0" y="4581128"/>
            <a:ext cx="914399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степени трудности </a:t>
            </a:r>
            <a:r>
              <a:rPr lang="en-US" sz="19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ТЗ  можно оценить только по результатам реальной апробации (доля студентов, которые выполнили эти задания)</a:t>
            </a:r>
            <a:endParaRPr lang="ru-RU" sz="1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44"/>
            <a:ext cx="704562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43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" y="361017"/>
            <a:ext cx="6372200" cy="539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778382"/>
            <a:ext cx="9144000" cy="429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АККРЕДИТАЦИОННАЯ  КОМИССИЯ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Picture 5" descr="C:\Users\user\Downloads\IMG_2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45" y="4099353"/>
            <a:ext cx="3703752" cy="2418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468850" y="1207506"/>
            <a:ext cx="4180865" cy="432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членов - 21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4" name="Picture 6" descr="C:\Users\user\Pictures\фото па\первый мгм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45" y="1297568"/>
            <a:ext cx="3810001" cy="253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3015" name="Picture 7" descr="C:\Users\user\Downloads\IMG_2137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9" y="4003295"/>
            <a:ext cx="3314135" cy="2485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94137" y="2825542"/>
            <a:ext cx="4594620" cy="177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врачи и ведущие специалисты практического здравоохранения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62%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представители профессорско-преподавательского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состава ВУЗов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38%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Высшее образование –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Стаж работы  более 10 лет –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6626" y="4003295"/>
            <a:ext cx="3770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цепочек 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от 22.06.16 №381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утверждении составов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аккредитационных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комиссий Министерства здравоохранения Российской Федерации по специальности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«Стоматология»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члены комисс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9" y="1341"/>
            <a:ext cx="915010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613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31058" y="1484783"/>
            <a:ext cx="8708906" cy="5414159"/>
            <a:chOff x="180225" y="1114389"/>
            <a:chExt cx="9102429" cy="577365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70" y="1114389"/>
              <a:ext cx="5319680" cy="35375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6039730" y="3238940"/>
              <a:ext cx="2776991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Тренинги</a:t>
              </a:r>
              <a:endPara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00240" y="3930738"/>
              <a:ext cx="2736304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Дебрифинг</a:t>
              </a:r>
              <a:endPara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02334" y="1351905"/>
              <a:ext cx="2880320" cy="9404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Репетиция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процедуры аккредитации </a:t>
              </a:r>
              <a:endPara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83568" y="2475254"/>
              <a:ext cx="2852928" cy="597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Круглый стол</a:t>
              </a:r>
              <a:endPara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2629" y="3474878"/>
              <a:ext cx="5160761" cy="1131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600" b="1" i="1" spc="12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Поэтапно </a:t>
              </a:r>
              <a:r>
                <a:rPr lang="ru-RU" sz="1600" b="1" i="1" spc="12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мы должны распространить аккредитацию на всех медицинских </a:t>
              </a:r>
              <a:r>
                <a:rPr lang="ru-RU" sz="1600" b="1" i="1" spc="12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работников»</a:t>
              </a:r>
            </a:p>
            <a:p>
              <a:pPr algn="r"/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В. Скворцова</a:t>
              </a:r>
              <a:endParaRPr lang="ru-RU" sz="1600" b="1" i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1801069998"/>
                </p:ext>
              </p:extLst>
            </p:nvPr>
          </p:nvGraphicFramePr>
          <p:xfrm>
            <a:off x="180225" y="4620037"/>
            <a:ext cx="4183202" cy="2268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Прямоугольник 12"/>
            <p:cNvSpPr/>
            <p:nvPr/>
          </p:nvSpPr>
          <p:spPr>
            <a:xfrm>
              <a:off x="785067" y="5073027"/>
              <a:ext cx="72008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087305" y="5338821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4879393" y="4941168"/>
              <a:ext cx="3987516" cy="8640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 представителей - члены СТАР - кандидаты в председатели АК</a:t>
              </a:r>
              <a:endPara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00" name="Picture 4" descr="Стоматологическая Ассоциация России (СтАР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9521" y="5982312"/>
              <a:ext cx="716975" cy="71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 txBox="1">
            <a:spLocks/>
          </p:cNvSpPr>
          <p:nvPr/>
        </p:nvSpPr>
        <p:spPr>
          <a:xfrm>
            <a:off x="-180528" y="709656"/>
            <a:ext cx="9324528" cy="83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spc="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КОНФЕРЕНЦИЯ «ОРГАНИЗАЦИЯ И ПРОВЕДЕНИЕ ПРОЦЕДУРЫ ПЕРВИЧНОЙ АККРЕДИТАЦИИ СПЕЦИАЛИСТОВ ПО СПЕЦИАЛЬНОСТИ «СТОМАТОЛОГИЯ» </a:t>
            </a:r>
          </a:p>
          <a:p>
            <a:pPr algn="ctr"/>
            <a:r>
              <a:rPr lang="ru-RU" sz="1600" b="1" spc="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28-29 апреля 2016 г.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09"/>
            <a:ext cx="6372200" cy="5394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72200" y="210009"/>
            <a:ext cx="2771800" cy="49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097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3999" cy="79208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000" b="1" spc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ПРОЦЕДУРА ПЕРВИЧНОЙ АККРЕДИТАЦИИ ВЫПУСКНИКОВ</a:t>
            </a:r>
            <a:br>
              <a:rPr lang="ru-RU" sz="2000" b="1" spc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СПЕЦИАЛЬНОСТИ «СТОМАТОЛОГИЯ»</a:t>
            </a:r>
            <a:br>
              <a:rPr lang="ru-RU" sz="2000" b="1" spc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spc="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1556792"/>
            <a:ext cx="8916759" cy="5301211"/>
            <a:chOff x="82394" y="950508"/>
            <a:chExt cx="8834365" cy="5907495"/>
          </a:xfrm>
        </p:grpSpPr>
        <p:sp>
          <p:nvSpPr>
            <p:cNvPr id="6" name="Овал 5"/>
            <p:cNvSpPr/>
            <p:nvPr/>
          </p:nvSpPr>
          <p:spPr>
            <a:xfrm>
              <a:off x="6577288" y="2174556"/>
              <a:ext cx="1186628" cy="364236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504" y="992307"/>
              <a:ext cx="1695450" cy="914399"/>
            </a:xfrm>
            <a:prstGeom prst="rect">
              <a:avLst/>
            </a:prstGeom>
            <a:solidFill>
              <a:srgbClr val="97F5FF"/>
            </a:solidFill>
            <a:ln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effectLst/>
                  <a:latin typeface="Times New Roman"/>
                  <a:ea typeface="Calibri"/>
                  <a:cs typeface="Times New Roman"/>
                </a:rPr>
                <a:t>ГИА</a:t>
              </a:r>
              <a:endParaRPr lang="ru-RU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16.06</a:t>
              </a:r>
              <a:endParaRPr lang="ru-RU" sz="1600" dirty="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64693" y="969587"/>
              <a:ext cx="3002671" cy="914400"/>
            </a:xfrm>
            <a:prstGeom prst="rect">
              <a:avLst/>
            </a:prstGeom>
            <a:solidFill>
              <a:srgbClr val="97F5FF"/>
            </a:solidFill>
            <a:ln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 smtClean="0">
                  <a:effectLst/>
                  <a:latin typeface="Times New Roman"/>
                  <a:ea typeface="Calibri"/>
                  <a:cs typeface="Times New Roman"/>
                </a:rPr>
                <a:t>ГОСУДАРСТВЕННЫЙ ЭКЗАМЕН (собеседование)</a:t>
              </a:r>
              <a:endParaRPr lang="ru-RU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289243" y="950508"/>
              <a:ext cx="2387215" cy="914400"/>
            </a:xfrm>
            <a:prstGeom prst="rect">
              <a:avLst/>
            </a:prstGeom>
            <a:solidFill>
              <a:srgbClr val="97F5FF"/>
            </a:solidFill>
            <a:ln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ДИПЛОМ </a:t>
              </a:r>
              <a:r>
                <a:rPr lang="ru-RU" sz="1400" b="1" dirty="0" smtClean="0">
                  <a:effectLst/>
                  <a:latin typeface="Times New Roman"/>
                  <a:ea typeface="Calibri"/>
                  <a:cs typeface="Times New Roman"/>
                </a:rPr>
                <a:t> О </a:t>
              </a: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ВЫСШЕМ ПРОФЕССИОНАЛЬНОМ ОБРАЗОВАНИИ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1867177" y="1287582"/>
              <a:ext cx="568325" cy="16192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5629708" y="1303370"/>
              <a:ext cx="568325" cy="161925"/>
            </a:xfrm>
            <a:prstGeom prst="rightArrow">
              <a:avLst/>
            </a:prstGeom>
            <a:solidFill>
              <a:srgbClr val="00B0F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2394" y="3410289"/>
              <a:ext cx="2129283" cy="133140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latin typeface="Times New Roman"/>
                  <a:ea typeface="Calibri"/>
                  <a:cs typeface="Times New Roman"/>
                </a:rPr>
                <a:t>АККРЕДИТАЦИЯ</a:t>
              </a:r>
              <a:endParaRPr lang="ru-RU" sz="16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27.06.16 -13.07.16</a:t>
              </a:r>
              <a:endParaRPr lang="ru-RU" sz="1600" dirty="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17349" y="2469800"/>
              <a:ext cx="2750015" cy="680121"/>
            </a:xfrm>
            <a:prstGeom prst="rect">
              <a:avLst/>
            </a:prstGeom>
            <a:solidFill>
              <a:srgbClr val="CCCCFF"/>
            </a:solidFill>
            <a:ln w="9525" cap="flat" cmpd="sng" algn="ctr">
              <a:solidFill>
                <a:srgbClr val="7030A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ТЕСТИРОВАНИЕ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smtClean="0">
                  <a:effectLst/>
                  <a:latin typeface="Times New Roman"/>
                  <a:ea typeface="Calibri"/>
                  <a:cs typeface="Times New Roman"/>
                </a:rPr>
                <a:t>n=60</a:t>
              </a:r>
              <a:r>
                <a:rPr lang="ru-RU" sz="1400" b="1" dirty="0" smtClean="0">
                  <a:effectLst/>
                  <a:latin typeface="Times New Roman"/>
                  <a:ea typeface="Calibri"/>
                  <a:cs typeface="Times New Roman"/>
                </a:rPr>
                <a:t> (60 мин)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17349" y="3357562"/>
              <a:ext cx="2750015" cy="1357322"/>
            </a:xfrm>
            <a:prstGeom prst="rect">
              <a:avLst/>
            </a:prstGeom>
            <a:solidFill>
              <a:srgbClr val="CCCCFF"/>
            </a:solidFill>
            <a:ln w="9525" cap="flat" cmpd="sng" algn="ctr">
              <a:solidFill>
                <a:srgbClr val="7030A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ru-RU" sz="1100" b="1" dirty="0" smtClean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b="1" dirty="0" smtClean="0">
                  <a:effectLst/>
                  <a:latin typeface="Times New Roman"/>
                  <a:ea typeface="Calibri"/>
                  <a:cs typeface="Times New Roman"/>
                </a:rPr>
                <a:t>ОЦЕНКА </a:t>
              </a:r>
              <a:r>
                <a:rPr lang="ru-RU" sz="1200" b="1" dirty="0">
                  <a:effectLst/>
                  <a:latin typeface="Times New Roman"/>
                  <a:ea typeface="Calibri"/>
                  <a:cs typeface="Times New Roman"/>
                </a:rPr>
                <a:t>ПРАКТИЧЕСКИХ НАВЫКОВ (УМЕНИЙ) В СИМУЛИРОВАННЫХ</a:t>
              </a:r>
              <a:endParaRPr lang="ru-RU" sz="12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b="1" dirty="0">
                  <a:effectLst/>
                  <a:latin typeface="Times New Roman"/>
                  <a:ea typeface="Calibri"/>
                  <a:cs typeface="Times New Roman"/>
                </a:rPr>
                <a:t>УСЛОВИЯХ </a:t>
              </a:r>
              <a:endParaRPr lang="ru-RU" sz="1200" b="1" dirty="0" smtClean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400" b="1" dirty="0" smtClean="0">
                  <a:latin typeface="Times New Roman"/>
                  <a:ea typeface="Calibri"/>
                  <a:cs typeface="Times New Roman"/>
                </a:rPr>
                <a:t>n</a:t>
              </a:r>
              <a:r>
                <a:rPr lang="ru-RU" sz="1400" b="1" dirty="0" smtClean="0">
                  <a:latin typeface="Times New Roman"/>
                  <a:ea typeface="Calibri"/>
                  <a:cs typeface="Times New Roman"/>
                </a:rPr>
                <a:t>=5</a:t>
              </a:r>
              <a:endParaRPr lang="ru-RU" sz="1400" dirty="0" smtClean="0"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17349" y="4847746"/>
              <a:ext cx="2750015" cy="1075219"/>
            </a:xfrm>
            <a:prstGeom prst="rect">
              <a:avLst/>
            </a:prstGeom>
            <a:solidFill>
              <a:srgbClr val="CCCCFF"/>
            </a:solidFill>
            <a:ln w="9525" cap="flat" cmpd="sng" algn="ctr">
              <a:solidFill>
                <a:srgbClr val="7030A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ru-RU" sz="1200" b="1" dirty="0" smtClean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ru-RU" sz="1200" b="1" dirty="0"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ru-RU" sz="1200" b="1" dirty="0" smtClean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ru-RU" sz="1200" b="1" dirty="0" smtClean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 smtClean="0">
                  <a:effectLst/>
                  <a:latin typeface="Times New Roman"/>
                  <a:ea typeface="Calibri"/>
                  <a:cs typeface="Times New Roman"/>
                </a:rPr>
                <a:t>РЕШЕНИЕ 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СИТУАЦИОННЫХ ЗАДАЧ 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effectLst/>
                  <a:latin typeface="Times New Roman"/>
                  <a:ea typeface="Calibri"/>
                  <a:cs typeface="Times New Roman"/>
                </a:rPr>
                <a:t>n</a:t>
              </a:r>
              <a:r>
                <a:rPr lang="ru-RU" sz="1400" b="1" dirty="0" smtClean="0">
                  <a:effectLst/>
                  <a:latin typeface="Times New Roman"/>
                  <a:ea typeface="Calibri"/>
                  <a:cs typeface="Times New Roman"/>
                </a:rPr>
                <a:t>=3 (30 мин)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Стрелка вправо 25"/>
            <p:cNvSpPr/>
            <p:nvPr/>
          </p:nvSpPr>
          <p:spPr>
            <a:xfrm rot="19029507">
              <a:off x="2325134" y="3213511"/>
              <a:ext cx="449580" cy="141605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rot="2168235">
              <a:off x="2292198" y="4872044"/>
              <a:ext cx="415290" cy="146685"/>
            </a:xfrm>
            <a:prstGeom prst="rightArrow">
              <a:avLst/>
            </a:prstGeom>
            <a:solidFill>
              <a:srgbClr val="7030A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388843" y="2420892"/>
              <a:ext cx="1563524" cy="6226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24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сдано</a:t>
              </a:r>
              <a:endParaRPr lang="ru-RU" sz="24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7137487" y="3043707"/>
              <a:ext cx="0" cy="5530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V="1">
              <a:off x="7856289" y="4693089"/>
              <a:ext cx="574675" cy="6546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8125549" y="2807483"/>
              <a:ext cx="791210" cy="19342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kern="1200" dirty="0" smtClean="0">
                  <a:solidFill>
                    <a:srgbClr val="C00000"/>
                  </a:solidFill>
                  <a:effectLst/>
                  <a:latin typeface="Times New Roman"/>
                  <a:ea typeface="Times New Roman"/>
                </a:rPr>
                <a:t>П</a:t>
              </a:r>
            </a:p>
            <a:p>
              <a:pPr algn="ctr">
                <a:spcAft>
                  <a:spcPts val="0"/>
                </a:spcAft>
              </a:pPr>
              <a:r>
                <a:rPr lang="ru-RU" b="1" kern="1200" dirty="0" smtClean="0">
                  <a:solidFill>
                    <a:srgbClr val="C00000"/>
                  </a:solidFill>
                  <a:effectLst/>
                  <a:latin typeface="Times New Roman"/>
                  <a:ea typeface="Times New Roman"/>
                </a:rPr>
                <a:t>Р</a:t>
              </a:r>
            </a:p>
            <a:p>
              <a:pPr algn="ctr">
                <a:spcAft>
                  <a:spcPts val="0"/>
                </a:spcAft>
              </a:pPr>
              <a:r>
                <a:rPr lang="ru-RU" b="1" kern="1200" dirty="0" smtClean="0">
                  <a:solidFill>
                    <a:srgbClr val="C00000"/>
                  </a:solidFill>
                  <a:effectLst/>
                  <a:latin typeface="Times New Roman"/>
                  <a:ea typeface="Times New Roman"/>
                </a:rPr>
                <a:t>О</a:t>
              </a:r>
            </a:p>
            <a:p>
              <a:pPr algn="ctr">
                <a:spcAft>
                  <a:spcPts val="0"/>
                </a:spcAft>
              </a:pPr>
              <a:r>
                <a:rPr lang="ru-RU" b="1" kern="1200" dirty="0" smtClean="0">
                  <a:solidFill>
                    <a:srgbClr val="C00000"/>
                  </a:solidFill>
                  <a:effectLst/>
                  <a:latin typeface="Times New Roman"/>
                  <a:ea typeface="Times New Roman"/>
                </a:rPr>
                <a:t>Ш</a:t>
              </a:r>
            </a:p>
            <a:p>
              <a:pPr algn="ctr">
                <a:spcAft>
                  <a:spcPts val="0"/>
                </a:spcAft>
              </a:pPr>
              <a:r>
                <a:rPr lang="ru-RU" b="1" kern="1200" dirty="0" smtClean="0">
                  <a:solidFill>
                    <a:srgbClr val="C00000"/>
                  </a:solidFill>
                  <a:effectLst/>
                  <a:latin typeface="Times New Roman"/>
                  <a:ea typeface="Times New Roman"/>
                </a:rPr>
                <a:t>Ё</a:t>
              </a:r>
            </a:p>
            <a:p>
              <a:pPr algn="ctr">
                <a:spcAft>
                  <a:spcPts val="0"/>
                </a:spcAft>
              </a:pPr>
              <a:r>
                <a:rPr lang="ru-RU" b="1" kern="1200" dirty="0" smtClean="0">
                  <a:solidFill>
                    <a:srgbClr val="C00000"/>
                  </a:solidFill>
                  <a:effectLst/>
                  <a:latin typeface="Times New Roman"/>
                  <a:ea typeface="Times New Roman"/>
                </a:rPr>
                <a:t>Л</a:t>
              </a:r>
            </a:p>
          </p:txBody>
        </p:sp>
        <p:sp>
          <p:nvSpPr>
            <p:cNvPr id="34" name="Овал 33"/>
            <p:cNvSpPr/>
            <p:nvPr/>
          </p:nvSpPr>
          <p:spPr>
            <a:xfrm>
              <a:off x="6390983" y="3596792"/>
              <a:ext cx="1559243" cy="7029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24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сдано</a:t>
              </a:r>
              <a:endParaRPr lang="ru-RU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7577" y="4945383"/>
              <a:ext cx="1428711" cy="6933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24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сдано</a:t>
              </a:r>
              <a:endParaRPr lang="ru-RU" sz="24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Прямая со стрелкой 35"/>
            <p:cNvCxnSpPr>
              <a:endCxn id="35" idx="0"/>
            </p:cNvCxnSpPr>
            <p:nvPr/>
          </p:nvCxnSpPr>
          <p:spPr>
            <a:xfrm>
              <a:off x="7141932" y="4265817"/>
              <a:ext cx="0" cy="6795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угольник 36"/>
            <p:cNvSpPr/>
            <p:nvPr/>
          </p:nvSpPr>
          <p:spPr>
            <a:xfrm>
              <a:off x="5629708" y="6035055"/>
              <a:ext cx="3287051" cy="645141"/>
            </a:xfrm>
            <a:prstGeom prst="rect">
              <a:avLst/>
            </a:prstGeom>
            <a:solidFill>
              <a:srgbClr val="CCCCFF"/>
            </a:solidFill>
            <a:ln w="28575" cap="flat" cmpd="sng" algn="ctr">
              <a:solidFill>
                <a:srgbClr val="7030A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effectLst/>
                  <a:latin typeface="Times New Roman"/>
                  <a:ea typeface="Calibri"/>
                  <a:cs typeface="Times New Roman"/>
                </a:rPr>
                <a:t>СВИДЕТЕЛЬСТВО ОБ </a:t>
              </a:r>
              <a:r>
                <a:rPr lang="ru-RU" sz="1400" b="1" dirty="0" smtClean="0">
                  <a:effectLst/>
                  <a:latin typeface="Times New Roman"/>
                  <a:ea typeface="Calibri"/>
                  <a:cs typeface="Times New Roman"/>
                </a:rPr>
                <a:t>АККРЕДИТАЦИИ СПЕЦИАЛИСТА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07356" y="6502392"/>
              <a:ext cx="5536306" cy="35561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 dirty="0" smtClean="0">
                  <a:effectLst/>
                  <a:latin typeface="Times New Roman"/>
                  <a:ea typeface="Calibri"/>
                  <a:cs typeface="Times New Roman"/>
                </a:rPr>
                <a:t>ДНИ* - в </a:t>
              </a:r>
              <a:r>
                <a:rPr lang="ru-RU" sz="1100" b="1" dirty="0">
                  <a:effectLst/>
                  <a:latin typeface="Times New Roman"/>
                  <a:ea typeface="Calibri"/>
                  <a:cs typeface="Times New Roman"/>
                </a:rPr>
                <a:t>зависимости от кол-ва </a:t>
              </a:r>
              <a:r>
                <a:rPr lang="ru-RU" sz="1100" b="1" dirty="0" smtClean="0">
                  <a:effectLst/>
                  <a:latin typeface="Times New Roman"/>
                  <a:ea typeface="Calibri"/>
                  <a:cs typeface="Times New Roman"/>
                </a:rPr>
                <a:t>выпускников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9" name="Стрелка вправо 48"/>
            <p:cNvSpPr/>
            <p:nvPr/>
          </p:nvSpPr>
          <p:spPr>
            <a:xfrm>
              <a:off x="2301354" y="4056620"/>
              <a:ext cx="415290" cy="146685"/>
            </a:xfrm>
            <a:prstGeom prst="rightArrow">
              <a:avLst/>
            </a:prstGeom>
            <a:solidFill>
              <a:srgbClr val="7030A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2" y="374747"/>
            <a:ext cx="704562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96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41101"/>
              </p:ext>
            </p:extLst>
          </p:nvPr>
        </p:nvGraphicFramePr>
        <p:xfrm>
          <a:off x="61349" y="4581128"/>
          <a:ext cx="8928992" cy="171329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8272"/>
                <a:gridCol w="1656183"/>
                <a:gridCol w="1465459"/>
                <a:gridCol w="1213564"/>
                <a:gridCol w="993386"/>
                <a:gridCol w="1152128"/>
              </a:tblGrid>
              <a:tr h="945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Допущены/ чел.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Аккредитованы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аккредитованы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2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2" name="Picture 2" descr="C:\Users\user\Downloads\IMG_20160629_182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" y="1514344"/>
            <a:ext cx="4392488" cy="2971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user\Downloads\IMG_2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43" y="1515681"/>
            <a:ext cx="4464496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40"/>
            <a:ext cx="6372200" cy="539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910336"/>
            <a:ext cx="9144000" cy="50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ПЕРВИЧНОЙ АККРЕДИТАЦИИ – ПЕРВЫЙ МГМУ им  И.М. СЕЧЕНОВА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45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5"/>
            <a:ext cx="8352928" cy="7183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000" b="1" spc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УДОВЛЕТВОРЕННОСТЬ ВЫПУСКНИКОВ</a:t>
            </a:r>
            <a:br>
              <a:rPr lang="ru-RU" altLang="ru-RU" sz="2000" b="1" spc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spc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ПРОЦЕДУРОЙ  ПЕРВИЧНОЙ АККРЕДИТАЦИИ (</a:t>
            </a:r>
            <a:r>
              <a:rPr lang="en-US" altLang="ru-RU" sz="2000" b="1" spc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ru-RU" altLang="ru-RU" sz="2000" b="1" spc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213)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11188" y="201771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1795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409575" y="2333625"/>
          <a:ext cx="6794500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Диаграмма" r:id="rId5" imgW="6838956" imgH="4248180" progId="Excel.Chart.8">
                  <p:embed/>
                </p:oleObj>
              </mc:Choice>
              <mc:Fallback>
                <p:oleObj name="Диаграмма" r:id="rId5" imgW="6838956" imgH="424818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333625"/>
                        <a:ext cx="6794500" cy="422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AutoShape 8"/>
          <p:cNvSpPr>
            <a:spLocks/>
          </p:cNvSpPr>
          <p:nvPr/>
        </p:nvSpPr>
        <p:spPr bwMode="auto">
          <a:xfrm>
            <a:off x="6980238" y="2673350"/>
            <a:ext cx="431800" cy="1511300"/>
          </a:xfrm>
          <a:prstGeom prst="rightBrace">
            <a:avLst>
              <a:gd name="adj1" fmla="val 29167"/>
              <a:gd name="adj2" fmla="val 5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altLang="ru-RU" sz="1800">
              <a:solidFill>
                <a:srgbClr val="CC0000"/>
              </a:solidFill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7775575" y="2998788"/>
            <a:ext cx="892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CC0000"/>
                </a:solidFill>
                <a:latin typeface="Arial" panose="020B0604020202020204" pitchFamily="34" charset="0"/>
              </a:rPr>
              <a:t>= </a:t>
            </a:r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83,6%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5961063" y="1954213"/>
            <a:ext cx="331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b="1" i="1">
                <a:solidFill>
                  <a:srgbClr val="000099"/>
                </a:solidFill>
              </a:rPr>
              <a:t>Общая удовлетворенность</a:t>
            </a:r>
            <a:r>
              <a:rPr lang="ru-RU" altLang="ru-RU" sz="1400" i="1">
                <a:solidFill>
                  <a:srgbClr val="000099"/>
                </a:solidFill>
              </a:rPr>
              <a:t>, %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" y="361017"/>
            <a:ext cx="6372200" cy="53949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0" y="980728"/>
            <a:ext cx="9127619" cy="7920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spc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ОЖИДАНИЯ ОТ ПРОЦЕДУРЫ АККРЕДИТАЦИИ  СО  СТОРОНЫ  АККРЕДИТУЕМЫХ   ПО  СПЕЦИАЛЬНОСТИ «СТОМАТОЛОГИЯ»</a:t>
            </a:r>
            <a:endParaRPr lang="ru-RU" sz="1800" b="1" spc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24075" y="2133600"/>
            <a:ext cx="6669088" cy="2808288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получить сертификат и пойти работать –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28,2%;</a:t>
            </a:r>
          </a:p>
          <a:p>
            <a:pPr algn="just"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уровень своей профессиональной подготовки –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11,2%;</a:t>
            </a:r>
          </a:p>
          <a:p>
            <a:pPr algn="just"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получить независимую оценку знаний, умений, навыков –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10,6%;</a:t>
            </a:r>
          </a:p>
          <a:p>
            <a:pPr algn="just"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попробовать свои силы (и получить хороший результат) –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10,4%.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92125" y="5445125"/>
            <a:ext cx="83010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800" dirty="0" smtClean="0"/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ОЖИДАНИЯ ОТ ОРГАНИЗАЦИИ ПРОЦЕДУРЫ АККРЕДИТАЦИИ  - </a:t>
            </a:r>
          </a:p>
          <a:p>
            <a:pPr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ОПРАВДАЛИСЬ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89,4%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АККРЕДИТУЕМЫХ;</a:t>
            </a:r>
          </a:p>
          <a:p>
            <a:pPr>
              <a:defRPr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ОПРАВДАЛИСЬ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10,6%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АККРЕДИТУЕМЫХ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" y="361017"/>
            <a:ext cx="6372200" cy="53949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9248"/>
            <a:ext cx="9144000" cy="38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 И ПУТИ ИХ РЕШЕНИЯ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244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4337484" y="-2325766"/>
            <a:ext cx="707307" cy="7848871"/>
          </a:xfrm>
          <a:prstGeom prst="homePlate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НЕКОРРЕКТНО СФОРМУЛИРОВАННЫЕ ОЦЕНОЧНЫЕ СРЕДСТВА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22137" y="1987152"/>
            <a:ext cx="8699725" cy="4870848"/>
            <a:chOff x="217385" y="2573554"/>
            <a:chExt cx="8699725" cy="4265590"/>
          </a:xfrm>
        </p:grpSpPr>
        <p:pic>
          <p:nvPicPr>
            <p:cNvPr id="32779" name="Picture 11" descr="http://anha.net.vn/pic/products/56349271446900000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949" y="5354122"/>
              <a:ext cx="1401130" cy="1401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Прямая со стрелкой 25"/>
            <p:cNvCxnSpPr/>
            <p:nvPr/>
          </p:nvCxnSpPr>
          <p:spPr>
            <a:xfrm>
              <a:off x="3347864" y="2933594"/>
              <a:ext cx="0" cy="4108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5002276" y="2903497"/>
              <a:ext cx="0" cy="4108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208916" y="2573554"/>
              <a:ext cx="73454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НАУЧНЫЙ ПОДХОД К РАЗРАБОТКЕ ОС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41626" y="3343938"/>
              <a:ext cx="1719986" cy="7164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Обучение  авторов  ОС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96993" y="3344430"/>
              <a:ext cx="1901741" cy="1893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Разработка  МР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создание  </a:t>
              </a: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ОС;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анализ </a:t>
              </a: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качества </a:t>
              </a: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ОС;</a:t>
              </a:r>
              <a:endPara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оценка результатов </a:t>
              </a: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аккредитации</a:t>
              </a:r>
            </a:p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58876" y="3355177"/>
              <a:ext cx="1981046" cy="18722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Общественная и профессиональная экспертиза ОС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(информационная система </a:t>
              </a: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«ТЕСТОЛОГИЯ -ЭССЕСМЕНТ»)</a:t>
              </a:r>
              <a:endPara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>
              <a:off x="2195736" y="2936001"/>
              <a:ext cx="504056" cy="3458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6858000" y="2950408"/>
              <a:ext cx="611242" cy="3381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554" y="4650566"/>
              <a:ext cx="648073" cy="616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85" y="4208349"/>
              <a:ext cx="2020336" cy="14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982409" y="5465465"/>
              <a:ext cx="130359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36 ч.</a:t>
              </a:r>
              <a:endPara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7764" y="5044058"/>
              <a:ext cx="1054365" cy="1489457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82379">
              <a:off x="3079955" y="5090559"/>
              <a:ext cx="1111369" cy="1623816"/>
            </a:xfrm>
            <a:prstGeom prst="rect">
              <a:avLst/>
            </a:prstGeom>
          </p:spPr>
        </p:pic>
        <p:pic>
          <p:nvPicPr>
            <p:cNvPr id="32772" name="Picture 4" descr="http://hyser.com.ua/wp-content/uploads/2016/03/b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683" y="4419132"/>
              <a:ext cx="1783745" cy="133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625877" y="5515705"/>
              <a:ext cx="253774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-лингвистическая </a:t>
              </a:r>
              <a:r>
                <a:rPr lang="ru-RU" sz="16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трудность, </a:t>
              </a:r>
              <a:endPara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-когнитивная </a:t>
              </a:r>
              <a:r>
                <a:rPr lang="ru-RU" sz="16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сложность, </a:t>
              </a:r>
              <a:endPara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16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валидность</a:t>
              </a:r>
              <a:r>
                <a:rPr lang="ru-RU" sz="16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заданий </a:t>
              </a:r>
            </a:p>
          </p:txBody>
        </p:sp>
        <p:pic>
          <p:nvPicPr>
            <p:cNvPr id="32774" name="Picture 6" descr="http://lib.khnu.km.ua/fond/NOV/NEW_01_2005/ch_4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8831">
              <a:off x="8304532" y="5622637"/>
              <a:ext cx="612578" cy="907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7" name="Picture 9" descr="D:\презентация сентябрь\для през 6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102" y="5515705"/>
              <a:ext cx="1174824" cy="61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437246" y="3344430"/>
              <a:ext cx="2078969" cy="10926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Создание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Единого банка </a:t>
              </a: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калиброванных заданий </a:t>
              </a: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40"/>
            <a:ext cx="637220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0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4" y="67877"/>
            <a:ext cx="6372200" cy="53949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636895"/>
            <a:ext cx="9144000" cy="5824109"/>
            <a:chOff x="9866" y="-230616"/>
            <a:chExt cx="9144000" cy="5824109"/>
          </a:xfrm>
          <a:solidFill>
            <a:schemeClr val="bg1"/>
          </a:solidFill>
        </p:grpSpPr>
        <p:sp>
          <p:nvSpPr>
            <p:cNvPr id="4" name="Пятиугольник 3"/>
            <p:cNvSpPr/>
            <p:nvPr/>
          </p:nvSpPr>
          <p:spPr>
            <a:xfrm rot="5400000">
              <a:off x="4278405" y="-3281113"/>
              <a:ext cx="923330" cy="7848871"/>
            </a:xfrm>
            <a:prstGeom prst="homePlate">
              <a:avLst/>
            </a:prstGeom>
            <a:solidFill>
              <a:srgbClr val="FFE7FF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НЕДОСТАТОЧНАЯ ГОТОВНОСТЬ ЧЛЕНОВ АК К ОЦЕНКЕ ПРАКТИЧЕСКИХ НАВЫКОВ В СИМУЛИРОВАННЫХ УСЛОВИЯХ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43041" y="-59918"/>
              <a:ext cx="572593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  <a:endPara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74543" y="1117273"/>
              <a:ext cx="7889963" cy="4820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ОБУЧЕНИЕ ЭКСПЕРТОВ- ЧЛЕНОВ АК  И РУКОВОДИТЕЛЕЙ 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СИМУЛЯЦИОННЫХ ЦЕНТРОВ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218" name="Picture 2" descr="http://www.amursma.ru/upload/iblock/559/IMG_656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42" y="1704210"/>
              <a:ext cx="3528392" cy="1944216"/>
            </a:xfrm>
            <a:prstGeom prst="rect">
              <a:avLst/>
            </a:prstGeom>
            <a:grpFill/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9219" name="Picture 3" descr="C:\Users\user\Pictures\инд пакет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42" y="3642172"/>
              <a:ext cx="3499595" cy="1951321"/>
            </a:xfrm>
            <a:prstGeom prst="rect">
              <a:avLst/>
            </a:prstGeom>
            <a:grpFill/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9220" name="Picture 4" descr="C:\Users\user\Pictures\фото па\ставроп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866" y="3666249"/>
              <a:ext cx="3488424" cy="1914733"/>
            </a:xfrm>
            <a:prstGeom prst="rect">
              <a:avLst/>
            </a:prstGeom>
            <a:grpFill/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Прямоугольник 5"/>
            <p:cNvSpPr/>
            <p:nvPr/>
          </p:nvSpPr>
          <p:spPr>
            <a:xfrm>
              <a:off x="774543" y="1548977"/>
              <a:ext cx="3391550" cy="563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Техническое оснащение станций ОСКЭ (паспорта)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11738" y="3630185"/>
              <a:ext cx="3391550" cy="563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Индивидуальный пакет практических заданий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116" y="1655916"/>
              <a:ext cx="3558173" cy="2094614"/>
            </a:xfrm>
            <a:prstGeom prst="rect">
              <a:avLst/>
            </a:prstGeom>
            <a:grpFill/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6" name="Прямоугольник 15"/>
            <p:cNvSpPr/>
            <p:nvPr/>
          </p:nvSpPr>
          <p:spPr>
            <a:xfrm>
              <a:off x="9866" y="-230616"/>
              <a:ext cx="9144000" cy="385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ПРОБЛЕМЫ И ПУТИ ИХ РЕШЕНИЯ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07164" y="3643058"/>
              <a:ext cx="3391550" cy="563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Действия члена АК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751895" y="1503411"/>
              <a:ext cx="3391550" cy="5636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Электронные чек-листы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351676" y="67877"/>
            <a:ext cx="2792324" cy="408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56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7045622" cy="53949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69" y="1015632"/>
            <a:ext cx="9111631" cy="7077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200" b="1" spc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АККРЕДИТАЦИЯ СПЕЦИАЛИСТОВ – ГАРАНТИЯ ВЫПОЛНЕНИЯ ТРЕБОВАНИЙ ФЕДЕРАЛЬНЫХ ЗАКОНОВ</a:t>
            </a:r>
            <a:endParaRPr lang="ru-RU" sz="2200" b="1" spc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192873" cy="470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16401" y="2269601"/>
            <a:ext cx="5376081" cy="429900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Статья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69 Федерального закона от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21.11.2011</a:t>
            </a:r>
            <a:r>
              <a:rPr lang="en-US" sz="22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№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323-ФЗ</a:t>
            </a:r>
            <a:endParaRPr lang="ru-RU" sz="22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/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право </a:t>
            </a:r>
            <a:r>
              <a:rPr lang="ru-RU" sz="2200" dirty="0">
                <a:solidFill>
                  <a:srgbClr val="C00000"/>
                </a:solidFill>
                <a:latin typeface="Bookman Old Style" pitchFamily="18" charset="0"/>
              </a:rPr>
              <a:t>на осуществление медицинской деятельности в Российской Федерации имеют лица, получившие медицинское или иное образование в Российской Федерации в соответствии с федеральными государственными образовательными стандартами и имеющие </a:t>
            </a:r>
            <a:r>
              <a:rPr lang="ru-RU" sz="2200" b="1" i="1" dirty="0">
                <a:solidFill>
                  <a:srgbClr val="C00000"/>
                </a:solidFill>
                <a:latin typeface="Bookman Old Style" pitchFamily="18" charset="0"/>
              </a:rPr>
              <a:t>свидетельство об аккредитации </a:t>
            </a:r>
            <a:r>
              <a:rPr lang="ru-RU" sz="2200" b="1" i="1" dirty="0" smtClean="0">
                <a:solidFill>
                  <a:srgbClr val="C00000"/>
                </a:solidFill>
                <a:latin typeface="Bookman Old Style" pitchFamily="18" charset="0"/>
              </a:rPr>
              <a:t>специалиста</a:t>
            </a:r>
            <a:endParaRPr lang="ru-RU" sz="22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968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5400000">
            <a:off x="4391979" y="-2151618"/>
            <a:ext cx="864097" cy="7848871"/>
          </a:xfrm>
          <a:prstGeom prst="homePlate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НЕДОСТАТОЧНАЯ ГОТОВНОСТЬ ВЫПУСКНИКОВ К ОЦЕНКЕ ПН  В СИМУЛИРОВАННЫХ УСЛОВИЯХ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24744"/>
            <a:ext cx="5725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77072"/>
            <a:ext cx="7848872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СТАНДАРТИЗИРОВАННЫХ  ОЦЕНОЧНЫХ РУБРИК ДЛЯ КАЖДОГО ВОПРОСА СИТУАЦИОННЫХ ЗАДАЧ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08721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 И ПУТИ ИХ РЕШЕНИЯ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1" y="386638"/>
            <a:ext cx="6372200" cy="539496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 rot="5400000">
            <a:off x="4561152" y="1448780"/>
            <a:ext cx="720080" cy="7848871"/>
          </a:xfrm>
          <a:prstGeom prst="homePlate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ВХОЖДЕНИЕ В СИСТЕМУ НМО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845829"/>
            <a:ext cx="5725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6758" y="5733256"/>
            <a:ext cx="78488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ОБРАЗОВАТЕЛЬНЫХ ПРОГРАММ (МОДУЛЕЙ) ДЛЯ НЕПРЕРЫВНОГО МЕДИЦИНСКОГО ОБРАЗОВАНИЯ ЛИЦ, УСПЕШНО ПРОШЕДШИХ ПЕРВИЧНУЮ АККРЕДИТАЦИЮ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4535995" y="-279411"/>
            <a:ext cx="864096" cy="7848871"/>
          </a:xfrm>
          <a:prstGeom prst="homePlate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ВОЗМОЖНАЯ СУБЪЕКТИВНАЯ ОЦЕНКА АККРЕДИТУЕМОГО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3 ЭТАПЕ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3" y="2996952"/>
            <a:ext cx="5725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6758" y="2204864"/>
            <a:ext cx="7848872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РЕПЕТИЦИОННЫХ ТРЕНИНГОВ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20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1" y="386638"/>
            <a:ext cx="6372200" cy="539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521" y="904249"/>
            <a:ext cx="9154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БЛИЖАЙШИЕ ЗАДАЧИ: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АКТУАЛИЗАЦИЯ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ЕДИНОЙ БАЗЫ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ОЦЕНОЧНЫХ СРЕДСТВ (ОС)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СТОМАТОЛОГИИ - 2017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700495"/>
              </p:ext>
            </p:extLst>
          </p:nvPr>
        </p:nvGraphicFramePr>
        <p:xfrm>
          <a:off x="2915816" y="1841778"/>
          <a:ext cx="5796135" cy="432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045"/>
                <a:gridCol w="1932045"/>
                <a:gridCol w="1932045"/>
              </a:tblGrid>
              <a:tr h="11025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 база ОС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894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Тестовые задания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3290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603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Практические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навыки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603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Ситуационные задачи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300-350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4034" name="Picture 2" descr="http://callright.ru/wp-content/themes/new-callright/images/actu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1" y="2492896"/>
            <a:ext cx="2854330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Pictures\Фото для презентаций\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4" y="367836"/>
            <a:ext cx="9144001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98884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ЗА ВНИМАНИЕ!</a:t>
            </a:r>
            <a:endParaRPr lang="ru-RU" sz="4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88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89" y="405686"/>
            <a:ext cx="925252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47889" y="1021485"/>
            <a:ext cx="91455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АККРЕДИТАЦИЯ СПЕЦИАЛИСТОВ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28093" y="2295871"/>
            <a:ext cx="8892480" cy="3081276"/>
          </a:xfrm>
          <a:prstGeom prst="rightArrow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http://s8.hostingkartinok.com/uploads/images/2015/10/3341a751bc3c6546b570fee58b77c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31" y="2478926"/>
            <a:ext cx="496855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1406150"/>
            <a:ext cx="269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43343" y="3540918"/>
            <a:ext cx="17872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" y="401881"/>
            <a:ext cx="7045622" cy="539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6056" y="5758325"/>
            <a:ext cx="385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277 выпускников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694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" y="1475864"/>
            <a:ext cx="9040813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smolmed.ru/wp-content/uploads/2016/01/2-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06" y="1299492"/>
            <a:ext cx="2155241" cy="15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3842" y="1367829"/>
            <a:ext cx="289495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МИНИСТЕРСТВО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ЗДРАВООХРАНЕНИЯ</a:t>
            </a:r>
            <a:endParaRPr lang="ru-RU" sz="14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РОССИЙСКОЙ ФЕДЕРАЦИИ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labmgmu.ru/wp-content/uploads/2015/12/emblema_med_akademii_sechenova-600x5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35" y="1262633"/>
            <a:ext cx="2606393" cy="148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404117" y="1367829"/>
            <a:ext cx="289495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ЕРВЫЙ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ОСКОВСКИЙ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ОСУДАРСТВЕННЫЙ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ЕДИЦИНСКИЙ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НИВЕРСИТЕТ</a:t>
            </a:r>
          </a:p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             </a:t>
            </a:r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имени И.М. Сеченова</a:t>
            </a:r>
            <a:endParaRPr lang="ru-RU" sz="1100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595503" y="1304821"/>
            <a:ext cx="1" cy="16765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05294" y="2981335"/>
            <a:ext cx="42690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20800" y="1304821"/>
            <a:ext cx="0" cy="15394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823445" y="1304821"/>
            <a:ext cx="22988" cy="16343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846433" y="2960112"/>
            <a:ext cx="384623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5022134" y="2844279"/>
            <a:ext cx="26642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08138" y="1304821"/>
            <a:ext cx="0" cy="15341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743842" y="2863291"/>
            <a:ext cx="26642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39369" y="3296159"/>
            <a:ext cx="4276184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rgbClr val="002060"/>
                </a:solidFill>
                <a:latin typeface="Bookman Old Style" pitchFamily="18" charset="0"/>
              </a:rPr>
              <a:t>Аккредитационные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комиссии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0618" y="4426233"/>
            <a:ext cx="4274935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Контроль за разработкой оценочных средств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0618" y="5866393"/>
            <a:ext cx="4274935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Функции по организации проведения аккредитации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1445" y="3296159"/>
            <a:ext cx="4191871" cy="936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Методический центр аккредитации специалистов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51445" y="4443467"/>
            <a:ext cx="4191871" cy="1062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Организация подготовки Единой базы  оценочных средств</a:t>
            </a:r>
            <a:endParaRPr lang="ru-RU" sz="2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76349" y="5866393"/>
            <a:ext cx="4191871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Методическое обеспечение первичной аккредитации</a:t>
            </a:r>
            <a:endParaRPr lang="ru-RU" sz="2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5265" y="833509"/>
            <a:ext cx="9144000" cy="429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ПО СОЗДАНИЮ СИСТЕМЫ АККРЕДИТАЦИИ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801"/>
            <a:ext cx="704562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05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368152"/>
          </a:xfrm>
        </p:spPr>
        <p:txBody>
          <a:bodyPr>
            <a:normAutofit/>
          </a:bodyPr>
          <a:lstStyle/>
          <a:p>
            <a:pPr algn="just"/>
            <a:r>
              <a:rPr lang="ru-RU" sz="2000" b="1" spc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АВТОРСКИЙ КОЛЛЕКТИВ ПО РАЗРАБОТКЕ И ЭКСПЕРТИЗЕ ОЦЕНОЧНЫХ СРЕДСТВ ПО СПЕЦИАЛЬНОСТИ «СТОМАТОЛОГИЯ»   ВОЗГЛАВИЛИ: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507288" cy="412812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Московский государственный медико-стоматологический  университет имени                    А.И. Евдокимова Минздрава России</a:t>
            </a:r>
          </a:p>
          <a:p>
            <a:pPr marL="342900" indent="-342900">
              <a:buFont typeface="+mj-lt"/>
              <a:buAutoNum type="arabicPeriod"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Московский государственный медицинский университет имени И.М. Сеченова Минздрава России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Стоматологическая ассоциация России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583"/>
            <a:ext cx="6795282" cy="53949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908721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 РАЗРАБОТКИ  И ФОРМИРОВАНИЕ  ЕДИНОЙ БАЗЫ ОЦЕНОЧНЫХ СРЕДСТВ ПО СПЕЦИАЛЬНОСТИ «СТОМАТОЛОГИЯ»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7094709" y="2605023"/>
            <a:ext cx="708466" cy="576064"/>
          </a:xfrm>
          <a:prstGeom prst="bentArrow">
            <a:avLst>
              <a:gd name="adj1" fmla="val 950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2708920"/>
            <a:ext cx="8781782" cy="3547022"/>
            <a:chOff x="103152" y="1675523"/>
            <a:chExt cx="8781782" cy="3074743"/>
          </a:xfrm>
        </p:grpSpPr>
        <p:pic>
          <p:nvPicPr>
            <p:cNvPr id="4" name="Picture 2" descr="C:\Users\user\Pictures\upload_engrupo586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647" y="1797717"/>
              <a:ext cx="1680229" cy="1512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03152" y="2553994"/>
              <a:ext cx="1152128" cy="34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МЦА</a:t>
              </a:r>
              <a:endPara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http://cdn2.hubspot.net/hub/37772/file-2557518731-jpg/Trainings/bigstock--D-Small-People--Training-Cou-65362918.jpg?t=14308586858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617" y="1716972"/>
              <a:ext cx="1774834" cy="1512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922332" y="3278917"/>
              <a:ext cx="1527405" cy="800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обучение </a:t>
              </a:r>
              <a:endPara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авторских</a:t>
              </a:r>
            </a:p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коллективов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97045" y="3229525"/>
              <a:ext cx="2143557" cy="1520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Создание консорциума (</a:t>
              </a:r>
              <a:r>
                <a:rPr lang="ru-RU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НКО+ВУЗы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),</a:t>
              </a:r>
            </a:p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</a:t>
              </a:r>
            </a:p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авторских  </a:t>
              </a:r>
            </a:p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коллективов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авая фигурная скобка 9"/>
            <p:cNvSpPr/>
            <p:nvPr/>
          </p:nvSpPr>
          <p:spPr>
            <a:xfrm>
              <a:off x="1199022" y="1861015"/>
              <a:ext cx="198023" cy="1806832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2" descr="http://verro.ru/img/6/f9/30/prezentatsii-slaydshou-l4691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288" y="2107717"/>
              <a:ext cx="1313428" cy="1313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www.abc-color.com/image/coloring/clouds/001/cloud/cloud-picture-colo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800" y="1675523"/>
              <a:ext cx="1253134" cy="86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215704" y="3360870"/>
              <a:ext cx="2143557" cy="560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</a:t>
              </a:r>
              <a:endPara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Единой базы ОС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583"/>
            <a:ext cx="6795282" cy="6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12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9" y="910869"/>
            <a:ext cx="9144000" cy="385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ЕДИНАЯ БАЗА ОЦЕНОЧНЫХ СРЕДСТВ   2016 г.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839" y="1556793"/>
            <a:ext cx="8701625" cy="5301207"/>
            <a:chOff x="-14630" y="496039"/>
            <a:chExt cx="6458838" cy="6361960"/>
          </a:xfrm>
        </p:grpSpPr>
        <p:pic>
          <p:nvPicPr>
            <p:cNvPr id="5" name="Picture 2" descr="C:\Users\user\Pictures\1-_IetaJffKtBlbMXqAdqViw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339" y="836712"/>
              <a:ext cx="1119969" cy="16561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user\Pictures\Fotolia_19730638_X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904" y="5318566"/>
              <a:ext cx="931455" cy="15394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C:\Users\user\Pictures\Человечки для презентаций\firstaid_cp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208" y="2982463"/>
              <a:ext cx="1648229" cy="18465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43808" y="496039"/>
              <a:ext cx="3168352" cy="385821"/>
            </a:xfrm>
            <a:prstGeom prst="rect">
              <a:avLst/>
            </a:prstGeom>
            <a:solidFill>
              <a:srgbClr val="FFE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ТЕСТОВЫЕ ЗАДАНИЯ</a:t>
              </a:r>
              <a:endPara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339752" y="2359534"/>
              <a:ext cx="4104456" cy="651775"/>
            </a:xfrm>
            <a:prstGeom prst="rect">
              <a:avLst/>
            </a:prstGeom>
            <a:solidFill>
              <a:srgbClr val="FFE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ПРАКТИЧЕСКИЕ (СИМУЛЯЦИОННЫЕ) ЗАДАНИЯ</a:t>
              </a:r>
              <a:endParaRPr lang="ru-RU" sz="1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339752" y="4582299"/>
              <a:ext cx="4104456" cy="640871"/>
            </a:xfrm>
            <a:prstGeom prst="rect">
              <a:avLst/>
            </a:prstGeom>
            <a:solidFill>
              <a:srgbClr val="FFE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СИТУАЦИОННЫЕ ЗАДАЧИ </a:t>
              </a:r>
            </a:p>
            <a:p>
              <a:pPr algn="ctr"/>
              <a:r>
                <a:rPr lang="ru-RU" sz="16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(МИНИ-КЕЙСЫ)</a:t>
              </a:r>
              <a:endPara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-14630" y="512528"/>
              <a:ext cx="2858438" cy="5171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200" b="1" cap="all" spc="130" dirty="0" smtClean="0">
                  <a:ln w="0"/>
                  <a:solidFill>
                    <a:srgbClr val="7030A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Стоматология</a:t>
              </a:r>
              <a:r>
                <a:rPr lang="ru-RU" sz="2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01327" y="1148661"/>
              <a:ext cx="1515266" cy="9234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3290</a:t>
              </a:r>
              <a:endPara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24486" y="3283902"/>
              <a:ext cx="1515266" cy="9234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88</a:t>
              </a:r>
              <a:endPara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01327" y="5418178"/>
              <a:ext cx="1515266" cy="9234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236</a:t>
              </a:r>
              <a:endPara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" y="361583"/>
            <a:ext cx="704562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38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76" y="893717"/>
            <a:ext cx="9144000" cy="385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ЭКСПЕРТИЗА ОЦЕНОЧНЫХ СРЕДСТВ (тесты)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44848" y="1418311"/>
            <a:ext cx="7871568" cy="5386854"/>
            <a:chOff x="-31010" y="424370"/>
            <a:chExt cx="6126286" cy="6454690"/>
          </a:xfrm>
        </p:grpSpPr>
        <p:pic>
          <p:nvPicPr>
            <p:cNvPr id="4103" name="Picture 7" descr="C:\Users\user\Pictures\Человечки для презентаций\3d-chelovechek-61_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320" y="4181586"/>
              <a:ext cx="1565920" cy="156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user\Pictures\clipart-computers-headsets-team-work-programm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301" y="2941042"/>
              <a:ext cx="1427018" cy="12874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3" name="Picture 6" descr="C:\Users\user\Pictures\Персональная-консультация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434" y="1780098"/>
              <a:ext cx="1299842" cy="123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user\Pictures\Человечки для презентаций\Magnify-Glass-Ima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943" y="456386"/>
              <a:ext cx="1284734" cy="1283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user\Pictures\Человечки для презентаций\Magnify-Glass-Ima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0671" y="424370"/>
              <a:ext cx="1348810" cy="134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483392"/>
              <a:ext cx="5729630" cy="7767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Экспертиза формы – </a:t>
              </a:r>
              <a:r>
                <a:rPr lang="ru-RU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тестологи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1840933"/>
              <a:ext cx="5839481" cy="772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Экспертиза качества содержания </a:t>
              </a:r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эксперты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3140968"/>
              <a:ext cx="5760640" cy="9224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3. Апробация тестовых заданий </a:t>
              </a:r>
            </a:p>
            <a:p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на выборках студентов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Стоматология (1 МГМУ+РНИМУ+МГМСУ)</a:t>
              </a:r>
              <a:endPara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27206" y="4509120"/>
              <a:ext cx="5760640" cy="858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4. Замечания после размещения ОС </a:t>
              </a:r>
            </a:p>
            <a:p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в открытом доступе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31010" y="6020250"/>
              <a:ext cx="5760640" cy="858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5. Репетиционное тестирование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3" descr="C:\Users\user\Pictures\it_photo_11473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384" y="5648510"/>
              <a:ext cx="1291394" cy="1029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" y="374747"/>
            <a:ext cx="7045622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803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5516" y="1465321"/>
            <a:ext cx="2781300" cy="952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5813" y="2152090"/>
            <a:ext cx="4028715" cy="76161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" y="1250080"/>
            <a:ext cx="5303502" cy="549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839298"/>
            <a:ext cx="5991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репетиционном экзамене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стоматологии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" y="401881"/>
            <a:ext cx="7045622" cy="5394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5813" y="3068579"/>
            <a:ext cx="6468787" cy="3672789"/>
          </a:xfrm>
          <a:prstGeom prst="rect">
            <a:avLst/>
          </a:prstGeom>
        </p:spPr>
      </p:pic>
      <p:pic>
        <p:nvPicPr>
          <p:cNvPr id="4098" name="Picture 2" descr="http://cdn.mysitemyway.com/etc-mysitemyway/icons/legacy-previews/icons/magic-marker-icons-business/114977-magic-marker-icon-business-curs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66" y="1785604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mysitemyway.com/etc-mysitemyway/icons/legacy-previews/icons/magic-marker-icons-business/114977-magic-marker-icon-business-curs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85709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47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Ясн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12658</TotalTime>
  <Words>831</Words>
  <Application>Microsoft Office PowerPoint</Application>
  <PresentationFormat>Экран (4:3)</PresentationFormat>
  <Paragraphs>239</Paragraphs>
  <Slides>22</Slides>
  <Notes>3</Notes>
  <HiddenSlides>1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1_Ясность</vt:lpstr>
      <vt:lpstr>1_HDOfficeLightV0</vt:lpstr>
      <vt:lpstr>Диаграмма</vt:lpstr>
      <vt:lpstr>Презентация PowerPoint</vt:lpstr>
      <vt:lpstr>АККРЕДИТАЦИЯ СПЕЦИАЛИСТОВ – ГАРАНТИЯ ВЫПОЛНЕНИЯ ТРЕБОВАНИЙ ФЕДЕРАЛЬНЫХ ЗАКОНОВ</vt:lpstr>
      <vt:lpstr>Презентация PowerPoint</vt:lpstr>
      <vt:lpstr>Презентация PowerPoint</vt:lpstr>
      <vt:lpstr>АВТОРСКИЙ КОЛЛЕКТИВ ПО РАЗРАБОТКЕ И ЭКСПЕРТИЗЕ ОЦЕНОЧНЫХ СРЕДСТВ ПО СПЕЦИАЛЬНОСТИ «СТОМАТОЛОГИЯ»   ВОЗГЛАВИЛИ:</vt:lpstr>
      <vt:lpstr>Презентация PowerPoint</vt:lpstr>
      <vt:lpstr>Презентация PowerPoint</vt:lpstr>
      <vt:lpstr>Презентация PowerPoint</vt:lpstr>
      <vt:lpstr>Презентация PowerPoint</vt:lpstr>
      <vt:lpstr>РЕПЕТИЦИЯ   ПРОЦЕДУРЫ   АККРЕДИТАЦИИ  В  РАМКАХ   СОВЕТА РЕКТОРОВ  МЕДИЦИНСКИХ  И ФАРМАЦЕВТИЧЕСКИХ  ВУЗОВ  РОССИИ </vt:lpstr>
      <vt:lpstr>Презентация PowerPoint</vt:lpstr>
      <vt:lpstr>Презентация PowerPoint</vt:lpstr>
      <vt:lpstr>Презентация PowerPoint</vt:lpstr>
      <vt:lpstr>ПРОЦЕДУРА ПЕРВИЧНОЙ АККРЕДИТАЦИИ ВЫПУСКНИКОВ ПО СПЕЦИАЛЬНОСТИ «СТОМАТОЛОГИЯ» </vt:lpstr>
      <vt:lpstr>Презентация PowerPoint</vt:lpstr>
      <vt:lpstr>УДОВЛЕТВОРЕННОСТЬ ВЫПУСКНИКОВ ПРОЦЕДУРОЙ  ПЕРВИЧНОЙ АККРЕДИТАЦИИ (n= 213)</vt:lpstr>
      <vt:lpstr>ОСНОВНЫЕ ОЖИДАНИЯ ОТ ПРОЦЕДУРЫ АККРЕДИТАЦИИ  СО  СТОРОНЫ  АККРЕДИТУЕМЫХ   ПО  СПЕЦИАЛЬНОСТИ «СТОМАТОЛОГИЯ»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проведения первичной аккредитации специалистов</dc:title>
  <dc:creator>user</dc:creator>
  <cp:lastModifiedBy>Presentation</cp:lastModifiedBy>
  <cp:revision>502</cp:revision>
  <cp:lastPrinted>2016-02-18T06:44:22Z</cp:lastPrinted>
  <dcterms:created xsi:type="dcterms:W3CDTF">2016-02-15T08:40:28Z</dcterms:created>
  <dcterms:modified xsi:type="dcterms:W3CDTF">2016-09-28T10:17:00Z</dcterms:modified>
</cp:coreProperties>
</file>